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  <p:sldMasterId id="2147484217" r:id="rId2"/>
    <p:sldMasterId id="2147485449" r:id="rId3"/>
  </p:sldMasterIdLst>
  <p:notesMasterIdLst>
    <p:notesMasterId r:id="rId83"/>
  </p:notesMasterIdLst>
  <p:handoutMasterIdLst>
    <p:handoutMasterId r:id="rId84"/>
  </p:handoutMasterIdLst>
  <p:sldIdLst>
    <p:sldId id="518" r:id="rId4"/>
    <p:sldId id="2108" r:id="rId5"/>
    <p:sldId id="542" r:id="rId6"/>
    <p:sldId id="543" r:id="rId7"/>
    <p:sldId id="562" r:id="rId8"/>
    <p:sldId id="547" r:id="rId9"/>
    <p:sldId id="609" r:id="rId10"/>
    <p:sldId id="549" r:id="rId11"/>
    <p:sldId id="572" r:id="rId12"/>
    <p:sldId id="573" r:id="rId13"/>
    <p:sldId id="552" r:id="rId14"/>
    <p:sldId id="596" r:id="rId15"/>
    <p:sldId id="595" r:id="rId16"/>
    <p:sldId id="574" r:id="rId17"/>
    <p:sldId id="678" r:id="rId18"/>
    <p:sldId id="679" r:id="rId19"/>
    <p:sldId id="680" r:id="rId20"/>
    <p:sldId id="563" r:id="rId21"/>
    <p:sldId id="550" r:id="rId22"/>
    <p:sldId id="551" r:id="rId23"/>
    <p:sldId id="564" r:id="rId24"/>
    <p:sldId id="544" r:id="rId25"/>
    <p:sldId id="568" r:id="rId26"/>
    <p:sldId id="569" r:id="rId27"/>
    <p:sldId id="570" r:id="rId28"/>
    <p:sldId id="571" r:id="rId29"/>
    <p:sldId id="2109" r:id="rId30"/>
    <p:sldId id="585" r:id="rId31"/>
    <p:sldId id="586" r:id="rId32"/>
    <p:sldId id="587" r:id="rId33"/>
    <p:sldId id="588" r:id="rId34"/>
    <p:sldId id="589" r:id="rId35"/>
    <p:sldId id="590" r:id="rId36"/>
    <p:sldId id="634" r:id="rId37"/>
    <p:sldId id="635" r:id="rId38"/>
    <p:sldId id="636" r:id="rId39"/>
    <p:sldId id="638" r:id="rId40"/>
    <p:sldId id="639" r:id="rId41"/>
    <p:sldId id="640" r:id="rId42"/>
    <p:sldId id="555" r:id="rId43"/>
    <p:sldId id="623" r:id="rId44"/>
    <p:sldId id="624" r:id="rId45"/>
    <p:sldId id="594" r:id="rId46"/>
    <p:sldId id="625" r:id="rId47"/>
    <p:sldId id="560" r:id="rId48"/>
    <p:sldId id="553" r:id="rId49"/>
    <p:sldId id="561" r:id="rId50"/>
    <p:sldId id="575" r:id="rId51"/>
    <p:sldId id="576" r:id="rId52"/>
    <p:sldId id="577" r:id="rId53"/>
    <p:sldId id="578" r:id="rId54"/>
    <p:sldId id="580" r:id="rId55"/>
    <p:sldId id="581" r:id="rId56"/>
    <p:sldId id="582" r:id="rId57"/>
    <p:sldId id="583" r:id="rId58"/>
    <p:sldId id="612" r:id="rId59"/>
    <p:sldId id="611" r:id="rId60"/>
    <p:sldId id="613" r:id="rId61"/>
    <p:sldId id="614" r:id="rId62"/>
    <p:sldId id="615" r:id="rId63"/>
    <p:sldId id="618" r:id="rId64"/>
    <p:sldId id="621" r:id="rId65"/>
    <p:sldId id="619" r:id="rId66"/>
    <p:sldId id="620" r:id="rId67"/>
    <p:sldId id="622" r:id="rId68"/>
    <p:sldId id="616" r:id="rId69"/>
    <p:sldId id="641" r:id="rId70"/>
    <p:sldId id="650" r:id="rId71"/>
    <p:sldId id="642" r:id="rId72"/>
    <p:sldId id="643" r:id="rId73"/>
    <p:sldId id="645" r:id="rId74"/>
    <p:sldId id="646" r:id="rId75"/>
    <p:sldId id="647" r:id="rId76"/>
    <p:sldId id="648" r:id="rId77"/>
    <p:sldId id="649" r:id="rId78"/>
    <p:sldId id="651" r:id="rId79"/>
    <p:sldId id="656" r:id="rId80"/>
    <p:sldId id="658" r:id="rId81"/>
    <p:sldId id="608" r:id="rId82"/>
  </p:sldIdLst>
  <p:sldSz cx="9144000" cy="6858000" type="screen4x3"/>
  <p:notesSz cx="6858000" cy="9144000"/>
  <p:embeddedFontLst>
    <p:embeddedFont>
      <p:font typeface="Arial Unicode MS" panose="02010600030101010101" charset="-122"/>
      <p:regular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omic Sans MS" panose="030F0702030302020204" pitchFamily="66" charset="0"/>
      <p:regular r:id="rId90"/>
      <p:bold r:id="rId91"/>
      <p:italic r:id="rId92"/>
      <p:boldItalic r:id="rId93"/>
    </p:embeddedFont>
    <p:embeddedFont>
      <p:font typeface="Tahoma" panose="020B0604030504040204" pitchFamily="34" charset="0"/>
      <p:regular r:id="rId94"/>
      <p:bold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  <p:embeddedFont>
      <p:font typeface="Wingdings 2" panose="05020102010507070707" pitchFamily="18" charset="2"/>
      <p:regular r:id="rId100"/>
    </p:embeddedFont>
    <p:embeddedFont>
      <p:font typeface="方正兰亭中黑_GBK" panose="02000000000000000000" pitchFamily="2" charset="-122"/>
      <p:regular r:id="rId101"/>
    </p:embeddedFont>
    <p:embeddedFont>
      <p:font typeface="黑体" panose="02010609060101010101" pitchFamily="49" charset="-122"/>
      <p:regular r:id="rId102"/>
    </p:embeddedFont>
    <p:embeddedFont>
      <p:font typeface="微软雅黑" panose="020B0503020204020204" pitchFamily="34" charset="-122"/>
      <p:regular r:id="rId103"/>
      <p:bold r:id="rId10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0000FF"/>
    <a:srgbClr val="FF9933"/>
    <a:srgbClr val="FFFFCC"/>
    <a:srgbClr val="FFFFFF"/>
    <a:srgbClr val="CCFF99"/>
    <a:srgbClr val="99FF9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9" autoAdjust="0"/>
    <p:restoredTop sz="95447" autoAdjust="0"/>
  </p:normalViewPr>
  <p:slideViewPr>
    <p:cSldViewPr>
      <p:cViewPr varScale="1">
        <p:scale>
          <a:sx n="106" d="100"/>
          <a:sy n="106" d="100"/>
        </p:scale>
        <p:origin x="163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8"/>
    </p:cViewPr>
  </p:sorterViewPr>
  <p:notesViewPr>
    <p:cSldViewPr>
      <p:cViewPr varScale="1">
        <p:scale>
          <a:sx n="57" d="100"/>
          <a:sy n="57" d="100"/>
        </p:scale>
        <p:origin x="-1836" y="-96"/>
      </p:cViewPr>
      <p:guideLst>
        <p:guide orient="horz" pos="2880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3.xml"/><Relationship Id="rId107" Type="http://schemas.openxmlformats.org/officeDocument/2006/relationships/theme" Target="theme/theme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8.fntdata"/><Relationship Id="rId5" Type="http://schemas.openxmlformats.org/officeDocument/2006/relationships/slide" Target="slides/slide2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1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9.fntdata"/><Relationship Id="rId108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6.fntdata"/><Relationship Id="rId105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330AB-FD57-4F24-943F-B43B1DA1E5B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9624EA7F-A502-459B-B551-74E9DBED7969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Computer 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[support=10%]</a:t>
          </a:r>
        </a:p>
      </dgm:t>
    </dgm:pt>
    <dgm:pt modelId="{D5DA1F72-7ECB-446F-B06C-E58777D788C8}" type="parTrans" cxnId="{95F3CE2D-67F1-4207-8FF5-BDA31A3BE443}">
      <dgm:prSet/>
      <dgm:spPr/>
      <dgm:t>
        <a:bodyPr/>
        <a:lstStyle/>
        <a:p>
          <a:endParaRPr lang="zh-CN" altLang="en-US"/>
        </a:p>
      </dgm:t>
    </dgm:pt>
    <dgm:pt modelId="{51B38BBD-C54F-4507-954B-39CC0A944D77}" type="sibTrans" cxnId="{95F3CE2D-67F1-4207-8FF5-BDA31A3BE443}">
      <dgm:prSet/>
      <dgm:spPr/>
      <dgm:t>
        <a:bodyPr/>
        <a:lstStyle/>
        <a:p>
          <a:endParaRPr lang="zh-CN" altLang="en-US"/>
        </a:p>
      </dgm:t>
    </dgm:pt>
    <dgm:pt modelId="{B9AE3D6A-EC7A-44C3-9833-D6A21580C918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Laptop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[support=6%]</a:t>
          </a:r>
        </a:p>
      </dgm:t>
    </dgm:pt>
    <dgm:pt modelId="{C492574B-B1C3-4292-B709-2C504E62391A}" type="parTrans" cxnId="{FBA7A396-805E-46E1-AC89-6BB96384A914}">
      <dgm:prSet/>
      <dgm:spPr/>
      <dgm:t>
        <a:bodyPr/>
        <a:lstStyle/>
        <a:p>
          <a:endParaRPr lang="zh-CN" altLang="en-US"/>
        </a:p>
      </dgm:t>
    </dgm:pt>
    <dgm:pt modelId="{906E582A-8B38-44AA-9EDA-C92919548734}" type="sibTrans" cxnId="{FBA7A396-805E-46E1-AC89-6BB96384A914}">
      <dgm:prSet/>
      <dgm:spPr/>
      <dgm:t>
        <a:bodyPr/>
        <a:lstStyle/>
        <a:p>
          <a:endParaRPr lang="zh-CN" altLang="en-US"/>
        </a:p>
      </dgm:t>
    </dgm:pt>
    <dgm:pt modelId="{9270D4BE-88DB-4F8A-8DDF-C3F56CF46B83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Desktop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[support=4%]</a:t>
          </a:r>
        </a:p>
      </dgm:t>
    </dgm:pt>
    <dgm:pt modelId="{20222196-2FD4-4CC1-8152-A7C875D81FDB}" type="parTrans" cxnId="{B8434AED-CC7B-41C9-863B-CF72D2EAC35A}">
      <dgm:prSet/>
      <dgm:spPr/>
      <dgm:t>
        <a:bodyPr/>
        <a:lstStyle/>
        <a:p>
          <a:endParaRPr lang="zh-CN" altLang="en-US"/>
        </a:p>
      </dgm:t>
    </dgm:pt>
    <dgm:pt modelId="{D0D4A262-317B-416C-8157-1A9AD5A47BF6}" type="sibTrans" cxnId="{B8434AED-CC7B-41C9-863B-CF72D2EAC35A}">
      <dgm:prSet/>
      <dgm:spPr/>
      <dgm:t>
        <a:bodyPr/>
        <a:lstStyle/>
        <a:p>
          <a:endParaRPr lang="zh-CN" altLang="en-US"/>
        </a:p>
      </dgm:t>
    </dgm:pt>
    <dgm:pt modelId="{85AA5833-4AD9-4324-B08F-D9293DE3B975}" type="pres">
      <dgm:prSet presAssocID="{538330AB-FD57-4F24-943F-B43B1DA1E5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E0CF9C-8107-4064-96A6-104E3AD2244F}" type="pres">
      <dgm:prSet presAssocID="{9624EA7F-A502-459B-B551-74E9DBED7969}" presName="hierRoot1" presStyleCnt="0">
        <dgm:presLayoutVars>
          <dgm:hierBranch/>
        </dgm:presLayoutVars>
      </dgm:prSet>
      <dgm:spPr/>
    </dgm:pt>
    <dgm:pt modelId="{04F0F23A-F707-4229-9333-E951FD1526A8}" type="pres">
      <dgm:prSet presAssocID="{9624EA7F-A502-459B-B551-74E9DBED7969}" presName="rootComposite1" presStyleCnt="0"/>
      <dgm:spPr/>
    </dgm:pt>
    <dgm:pt modelId="{699AE976-C373-4B2C-8271-B32D2F012CEB}" type="pres">
      <dgm:prSet presAssocID="{9624EA7F-A502-459B-B551-74E9DBED7969}" presName="rootText1" presStyleLbl="node0" presStyleIdx="0" presStyleCnt="1">
        <dgm:presLayoutVars>
          <dgm:chPref val="3"/>
        </dgm:presLayoutVars>
      </dgm:prSet>
      <dgm:spPr/>
    </dgm:pt>
    <dgm:pt modelId="{92E03CB6-E6AC-4BE9-9C60-9A4CA456848F}" type="pres">
      <dgm:prSet presAssocID="{9624EA7F-A502-459B-B551-74E9DBED7969}" presName="rootConnector1" presStyleLbl="node1" presStyleIdx="0" presStyleCnt="0"/>
      <dgm:spPr/>
    </dgm:pt>
    <dgm:pt modelId="{44179E54-0D99-440D-B82F-BD2D1D228A25}" type="pres">
      <dgm:prSet presAssocID="{9624EA7F-A502-459B-B551-74E9DBED7969}" presName="hierChild2" presStyleCnt="0"/>
      <dgm:spPr/>
    </dgm:pt>
    <dgm:pt modelId="{B1A9E984-14E8-4767-B4D4-DAF1FA2766D1}" type="pres">
      <dgm:prSet presAssocID="{C492574B-B1C3-4292-B709-2C504E62391A}" presName="Name35" presStyleLbl="parChTrans1D2" presStyleIdx="0" presStyleCnt="2"/>
      <dgm:spPr/>
    </dgm:pt>
    <dgm:pt modelId="{DB65E12A-9480-4164-8E49-DCBB59063986}" type="pres">
      <dgm:prSet presAssocID="{B9AE3D6A-EC7A-44C3-9833-D6A21580C918}" presName="hierRoot2" presStyleCnt="0">
        <dgm:presLayoutVars>
          <dgm:hierBranch/>
        </dgm:presLayoutVars>
      </dgm:prSet>
      <dgm:spPr/>
    </dgm:pt>
    <dgm:pt modelId="{46ED9701-8C8B-4A88-AD44-A7CA083FC08F}" type="pres">
      <dgm:prSet presAssocID="{B9AE3D6A-EC7A-44C3-9833-D6A21580C918}" presName="rootComposite" presStyleCnt="0"/>
      <dgm:spPr/>
    </dgm:pt>
    <dgm:pt modelId="{294C716C-55C4-4EBF-AA66-6F646914C981}" type="pres">
      <dgm:prSet presAssocID="{B9AE3D6A-EC7A-44C3-9833-D6A21580C918}" presName="rootText" presStyleLbl="node2" presStyleIdx="0" presStyleCnt="2">
        <dgm:presLayoutVars>
          <dgm:chPref val="3"/>
        </dgm:presLayoutVars>
      </dgm:prSet>
      <dgm:spPr/>
    </dgm:pt>
    <dgm:pt modelId="{23F18CB8-F4FA-4018-A7D2-AF29F28E2A6F}" type="pres">
      <dgm:prSet presAssocID="{B9AE3D6A-EC7A-44C3-9833-D6A21580C918}" presName="rootConnector" presStyleLbl="node2" presStyleIdx="0" presStyleCnt="2"/>
      <dgm:spPr/>
    </dgm:pt>
    <dgm:pt modelId="{A3FAA3F2-7111-4C59-8EE6-480C894C7609}" type="pres">
      <dgm:prSet presAssocID="{B9AE3D6A-EC7A-44C3-9833-D6A21580C918}" presName="hierChild4" presStyleCnt="0"/>
      <dgm:spPr/>
    </dgm:pt>
    <dgm:pt modelId="{2C4823DC-5C7A-4315-BA99-EBEEEE4DCD33}" type="pres">
      <dgm:prSet presAssocID="{B9AE3D6A-EC7A-44C3-9833-D6A21580C918}" presName="hierChild5" presStyleCnt="0"/>
      <dgm:spPr/>
    </dgm:pt>
    <dgm:pt modelId="{E3E86351-53AE-413B-8467-3F95F8B4C02D}" type="pres">
      <dgm:prSet presAssocID="{20222196-2FD4-4CC1-8152-A7C875D81FDB}" presName="Name35" presStyleLbl="parChTrans1D2" presStyleIdx="1" presStyleCnt="2"/>
      <dgm:spPr/>
    </dgm:pt>
    <dgm:pt modelId="{0C09858C-891F-4A9A-BD09-AAE8E8E3CB85}" type="pres">
      <dgm:prSet presAssocID="{9270D4BE-88DB-4F8A-8DDF-C3F56CF46B83}" presName="hierRoot2" presStyleCnt="0">
        <dgm:presLayoutVars>
          <dgm:hierBranch/>
        </dgm:presLayoutVars>
      </dgm:prSet>
      <dgm:spPr/>
    </dgm:pt>
    <dgm:pt modelId="{5CAA1A77-DDBC-4BB7-8F91-CC234E4841C2}" type="pres">
      <dgm:prSet presAssocID="{9270D4BE-88DB-4F8A-8DDF-C3F56CF46B83}" presName="rootComposite" presStyleCnt="0"/>
      <dgm:spPr/>
    </dgm:pt>
    <dgm:pt modelId="{AF839BEC-B58C-4132-9216-06B82B9C6E28}" type="pres">
      <dgm:prSet presAssocID="{9270D4BE-88DB-4F8A-8DDF-C3F56CF46B83}" presName="rootText" presStyleLbl="node2" presStyleIdx="1" presStyleCnt="2">
        <dgm:presLayoutVars>
          <dgm:chPref val="3"/>
        </dgm:presLayoutVars>
      </dgm:prSet>
      <dgm:spPr/>
    </dgm:pt>
    <dgm:pt modelId="{2941566C-C133-4116-B5DC-4B361039F51A}" type="pres">
      <dgm:prSet presAssocID="{9270D4BE-88DB-4F8A-8DDF-C3F56CF46B83}" presName="rootConnector" presStyleLbl="node2" presStyleIdx="1" presStyleCnt="2"/>
      <dgm:spPr/>
    </dgm:pt>
    <dgm:pt modelId="{811637F4-EF3A-475D-8378-8C0D859BBFCB}" type="pres">
      <dgm:prSet presAssocID="{9270D4BE-88DB-4F8A-8DDF-C3F56CF46B83}" presName="hierChild4" presStyleCnt="0"/>
      <dgm:spPr/>
    </dgm:pt>
    <dgm:pt modelId="{45735665-85AF-41F3-863B-AC0A4204878C}" type="pres">
      <dgm:prSet presAssocID="{9270D4BE-88DB-4F8A-8DDF-C3F56CF46B83}" presName="hierChild5" presStyleCnt="0"/>
      <dgm:spPr/>
    </dgm:pt>
    <dgm:pt modelId="{318AD04F-FA42-4D0D-ADB4-0B73BFF8594A}" type="pres">
      <dgm:prSet presAssocID="{9624EA7F-A502-459B-B551-74E9DBED7969}" presName="hierChild3" presStyleCnt="0"/>
      <dgm:spPr/>
    </dgm:pt>
  </dgm:ptLst>
  <dgm:cxnLst>
    <dgm:cxn modelId="{95F3CE2D-67F1-4207-8FF5-BDA31A3BE443}" srcId="{538330AB-FD57-4F24-943F-B43B1DA1E5BC}" destId="{9624EA7F-A502-459B-B551-74E9DBED7969}" srcOrd="0" destOrd="0" parTransId="{D5DA1F72-7ECB-446F-B06C-E58777D788C8}" sibTransId="{51B38BBD-C54F-4507-954B-39CC0A944D77}"/>
    <dgm:cxn modelId="{0A59375B-275D-4966-8D57-1F1FDE529E04}" type="presOf" srcId="{9624EA7F-A502-459B-B551-74E9DBED7969}" destId="{699AE976-C373-4B2C-8271-B32D2F012CEB}" srcOrd="0" destOrd="0" presId="urn:microsoft.com/office/officeart/2005/8/layout/orgChart1"/>
    <dgm:cxn modelId="{15109754-F062-4F83-A1D9-4104E7585128}" type="presOf" srcId="{B9AE3D6A-EC7A-44C3-9833-D6A21580C918}" destId="{294C716C-55C4-4EBF-AA66-6F646914C981}" srcOrd="0" destOrd="0" presId="urn:microsoft.com/office/officeart/2005/8/layout/orgChart1"/>
    <dgm:cxn modelId="{0DEF0486-2082-4408-9C1F-9145A1FB28D2}" type="presOf" srcId="{9624EA7F-A502-459B-B551-74E9DBED7969}" destId="{92E03CB6-E6AC-4BE9-9C60-9A4CA456848F}" srcOrd="1" destOrd="0" presId="urn:microsoft.com/office/officeart/2005/8/layout/orgChart1"/>
    <dgm:cxn modelId="{31C9F68B-76E4-40A6-A3A8-5A4571EBC16F}" type="presOf" srcId="{20222196-2FD4-4CC1-8152-A7C875D81FDB}" destId="{E3E86351-53AE-413B-8467-3F95F8B4C02D}" srcOrd="0" destOrd="0" presId="urn:microsoft.com/office/officeart/2005/8/layout/orgChart1"/>
    <dgm:cxn modelId="{FBA7A396-805E-46E1-AC89-6BB96384A914}" srcId="{9624EA7F-A502-459B-B551-74E9DBED7969}" destId="{B9AE3D6A-EC7A-44C3-9833-D6A21580C918}" srcOrd="0" destOrd="0" parTransId="{C492574B-B1C3-4292-B709-2C504E62391A}" sibTransId="{906E582A-8B38-44AA-9EDA-C92919548734}"/>
    <dgm:cxn modelId="{5DE4279A-4B38-439F-A9D2-B520E4F832F3}" type="presOf" srcId="{538330AB-FD57-4F24-943F-B43B1DA1E5BC}" destId="{85AA5833-4AD9-4324-B08F-D9293DE3B975}" srcOrd="0" destOrd="0" presId="urn:microsoft.com/office/officeart/2005/8/layout/orgChart1"/>
    <dgm:cxn modelId="{BF2290A4-0B0F-4420-914C-C04C12C3C456}" type="presOf" srcId="{9270D4BE-88DB-4F8A-8DDF-C3F56CF46B83}" destId="{2941566C-C133-4116-B5DC-4B361039F51A}" srcOrd="1" destOrd="0" presId="urn:microsoft.com/office/officeart/2005/8/layout/orgChart1"/>
    <dgm:cxn modelId="{5205BAC1-CC7A-4537-B959-BF02B2687780}" type="presOf" srcId="{B9AE3D6A-EC7A-44C3-9833-D6A21580C918}" destId="{23F18CB8-F4FA-4018-A7D2-AF29F28E2A6F}" srcOrd="1" destOrd="0" presId="urn:microsoft.com/office/officeart/2005/8/layout/orgChart1"/>
    <dgm:cxn modelId="{A6CA00CC-14C0-4B54-8C49-D7EF3F1DE1E0}" type="presOf" srcId="{9270D4BE-88DB-4F8A-8DDF-C3F56CF46B83}" destId="{AF839BEC-B58C-4132-9216-06B82B9C6E28}" srcOrd="0" destOrd="0" presId="urn:microsoft.com/office/officeart/2005/8/layout/orgChart1"/>
    <dgm:cxn modelId="{97CE44D8-9D9C-4583-B942-821B01D30119}" type="presOf" srcId="{C492574B-B1C3-4292-B709-2C504E62391A}" destId="{B1A9E984-14E8-4767-B4D4-DAF1FA2766D1}" srcOrd="0" destOrd="0" presId="urn:microsoft.com/office/officeart/2005/8/layout/orgChart1"/>
    <dgm:cxn modelId="{B8434AED-CC7B-41C9-863B-CF72D2EAC35A}" srcId="{9624EA7F-A502-459B-B551-74E9DBED7969}" destId="{9270D4BE-88DB-4F8A-8DDF-C3F56CF46B83}" srcOrd="1" destOrd="0" parTransId="{20222196-2FD4-4CC1-8152-A7C875D81FDB}" sibTransId="{D0D4A262-317B-416C-8157-1A9AD5A47BF6}"/>
    <dgm:cxn modelId="{12DC75FB-4935-4981-8705-E091916C14A1}" type="presParOf" srcId="{85AA5833-4AD9-4324-B08F-D9293DE3B975}" destId="{5AE0CF9C-8107-4064-96A6-104E3AD2244F}" srcOrd="0" destOrd="0" presId="urn:microsoft.com/office/officeart/2005/8/layout/orgChart1"/>
    <dgm:cxn modelId="{B41287F6-379C-4B6C-8B3A-BFDEC114E2B2}" type="presParOf" srcId="{5AE0CF9C-8107-4064-96A6-104E3AD2244F}" destId="{04F0F23A-F707-4229-9333-E951FD1526A8}" srcOrd="0" destOrd="0" presId="urn:microsoft.com/office/officeart/2005/8/layout/orgChart1"/>
    <dgm:cxn modelId="{2CD199D5-20FB-4073-850B-66037354FEFD}" type="presParOf" srcId="{04F0F23A-F707-4229-9333-E951FD1526A8}" destId="{699AE976-C373-4B2C-8271-B32D2F012CEB}" srcOrd="0" destOrd="0" presId="urn:microsoft.com/office/officeart/2005/8/layout/orgChart1"/>
    <dgm:cxn modelId="{894FF224-7542-4EFE-915F-7F991B55F5FB}" type="presParOf" srcId="{04F0F23A-F707-4229-9333-E951FD1526A8}" destId="{92E03CB6-E6AC-4BE9-9C60-9A4CA456848F}" srcOrd="1" destOrd="0" presId="urn:microsoft.com/office/officeart/2005/8/layout/orgChart1"/>
    <dgm:cxn modelId="{C527ED77-D37B-4134-8F71-FC50E662CB34}" type="presParOf" srcId="{5AE0CF9C-8107-4064-96A6-104E3AD2244F}" destId="{44179E54-0D99-440D-B82F-BD2D1D228A25}" srcOrd="1" destOrd="0" presId="urn:microsoft.com/office/officeart/2005/8/layout/orgChart1"/>
    <dgm:cxn modelId="{DD89B2C9-A9E8-4840-A638-39E1DC842206}" type="presParOf" srcId="{44179E54-0D99-440D-B82F-BD2D1D228A25}" destId="{B1A9E984-14E8-4767-B4D4-DAF1FA2766D1}" srcOrd="0" destOrd="0" presId="urn:microsoft.com/office/officeart/2005/8/layout/orgChart1"/>
    <dgm:cxn modelId="{C59A6AC7-2F60-4F7C-BB22-216B33489002}" type="presParOf" srcId="{44179E54-0D99-440D-B82F-BD2D1D228A25}" destId="{DB65E12A-9480-4164-8E49-DCBB59063986}" srcOrd="1" destOrd="0" presId="urn:microsoft.com/office/officeart/2005/8/layout/orgChart1"/>
    <dgm:cxn modelId="{C59064F9-F60E-43F8-94D1-B8ED2946663B}" type="presParOf" srcId="{DB65E12A-9480-4164-8E49-DCBB59063986}" destId="{46ED9701-8C8B-4A88-AD44-A7CA083FC08F}" srcOrd="0" destOrd="0" presId="urn:microsoft.com/office/officeart/2005/8/layout/orgChart1"/>
    <dgm:cxn modelId="{C262C987-64AD-4915-8185-67DAB42B0EDA}" type="presParOf" srcId="{46ED9701-8C8B-4A88-AD44-A7CA083FC08F}" destId="{294C716C-55C4-4EBF-AA66-6F646914C981}" srcOrd="0" destOrd="0" presId="urn:microsoft.com/office/officeart/2005/8/layout/orgChart1"/>
    <dgm:cxn modelId="{6A52F8BF-C569-4C41-9742-C8224BECB458}" type="presParOf" srcId="{46ED9701-8C8B-4A88-AD44-A7CA083FC08F}" destId="{23F18CB8-F4FA-4018-A7D2-AF29F28E2A6F}" srcOrd="1" destOrd="0" presId="urn:microsoft.com/office/officeart/2005/8/layout/orgChart1"/>
    <dgm:cxn modelId="{7DBF5ACA-BF4A-47AC-BAAA-CC4F6425B645}" type="presParOf" srcId="{DB65E12A-9480-4164-8E49-DCBB59063986}" destId="{A3FAA3F2-7111-4C59-8EE6-480C894C7609}" srcOrd="1" destOrd="0" presId="urn:microsoft.com/office/officeart/2005/8/layout/orgChart1"/>
    <dgm:cxn modelId="{E1D8AFFC-A2FD-4F6C-B968-6E1FBF9DE8FE}" type="presParOf" srcId="{DB65E12A-9480-4164-8E49-DCBB59063986}" destId="{2C4823DC-5C7A-4315-BA99-EBEEEE4DCD33}" srcOrd="2" destOrd="0" presId="urn:microsoft.com/office/officeart/2005/8/layout/orgChart1"/>
    <dgm:cxn modelId="{13D96508-FDF7-4B96-BAEB-79BE29EF5558}" type="presParOf" srcId="{44179E54-0D99-440D-B82F-BD2D1D228A25}" destId="{E3E86351-53AE-413B-8467-3F95F8B4C02D}" srcOrd="2" destOrd="0" presId="urn:microsoft.com/office/officeart/2005/8/layout/orgChart1"/>
    <dgm:cxn modelId="{889E787B-B9E0-40FB-93FC-CA17508C8DD5}" type="presParOf" srcId="{44179E54-0D99-440D-B82F-BD2D1D228A25}" destId="{0C09858C-891F-4A9A-BD09-AAE8E8E3CB85}" srcOrd="3" destOrd="0" presId="urn:microsoft.com/office/officeart/2005/8/layout/orgChart1"/>
    <dgm:cxn modelId="{BB22537A-DE5D-482A-81CE-21E8E7B13839}" type="presParOf" srcId="{0C09858C-891F-4A9A-BD09-AAE8E8E3CB85}" destId="{5CAA1A77-DDBC-4BB7-8F91-CC234E4841C2}" srcOrd="0" destOrd="0" presId="urn:microsoft.com/office/officeart/2005/8/layout/orgChart1"/>
    <dgm:cxn modelId="{72CCB6C5-43CC-46A8-ACBB-FADE049B92ED}" type="presParOf" srcId="{5CAA1A77-DDBC-4BB7-8F91-CC234E4841C2}" destId="{AF839BEC-B58C-4132-9216-06B82B9C6E28}" srcOrd="0" destOrd="0" presId="urn:microsoft.com/office/officeart/2005/8/layout/orgChart1"/>
    <dgm:cxn modelId="{AAC1FF8B-DC5B-46FC-807F-5AE3CFC80080}" type="presParOf" srcId="{5CAA1A77-DDBC-4BB7-8F91-CC234E4841C2}" destId="{2941566C-C133-4116-B5DC-4B361039F51A}" srcOrd="1" destOrd="0" presId="urn:microsoft.com/office/officeart/2005/8/layout/orgChart1"/>
    <dgm:cxn modelId="{F850EF80-41BB-4E33-AA64-1A4CB5FEF55F}" type="presParOf" srcId="{0C09858C-891F-4A9A-BD09-AAE8E8E3CB85}" destId="{811637F4-EF3A-475D-8378-8C0D859BBFCB}" srcOrd="1" destOrd="0" presId="urn:microsoft.com/office/officeart/2005/8/layout/orgChart1"/>
    <dgm:cxn modelId="{C1D9EC07-1D6C-47DB-8915-37205DD50693}" type="presParOf" srcId="{0C09858C-891F-4A9A-BD09-AAE8E8E3CB85}" destId="{45735665-85AF-41F3-863B-AC0A4204878C}" srcOrd="2" destOrd="0" presId="urn:microsoft.com/office/officeart/2005/8/layout/orgChart1"/>
    <dgm:cxn modelId="{077BB154-A5FF-49F9-AB44-8000F409E95C}" type="presParOf" srcId="{5AE0CF9C-8107-4064-96A6-104E3AD2244F}" destId="{318AD04F-FA42-4D0D-ADB4-0B73BFF8594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86351-53AE-413B-8467-3F95F8B4C02D}">
      <dsp:nvSpPr>
        <dsp:cNvPr id="0" name=""/>
        <dsp:cNvSpPr/>
      </dsp:nvSpPr>
      <dsp:spPr>
        <a:xfrm>
          <a:off x="1805718" y="1158426"/>
          <a:ext cx="988174" cy="34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01"/>
              </a:lnTo>
              <a:lnTo>
                <a:pt x="988174" y="171501"/>
              </a:lnTo>
              <a:lnTo>
                <a:pt x="988174" y="3430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9E984-14E8-4767-B4D4-DAF1FA2766D1}">
      <dsp:nvSpPr>
        <dsp:cNvPr id="0" name=""/>
        <dsp:cNvSpPr/>
      </dsp:nvSpPr>
      <dsp:spPr>
        <a:xfrm>
          <a:off x="817544" y="1158426"/>
          <a:ext cx="988174" cy="343002"/>
        </a:xfrm>
        <a:custGeom>
          <a:avLst/>
          <a:gdLst/>
          <a:ahLst/>
          <a:cxnLst/>
          <a:rect l="0" t="0" r="0" b="0"/>
          <a:pathLst>
            <a:path>
              <a:moveTo>
                <a:pt x="988174" y="0"/>
              </a:moveTo>
              <a:lnTo>
                <a:pt x="988174" y="171501"/>
              </a:lnTo>
              <a:lnTo>
                <a:pt x="0" y="171501"/>
              </a:lnTo>
              <a:lnTo>
                <a:pt x="0" y="3430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AE976-C373-4B2C-8271-B32D2F012CEB}">
      <dsp:nvSpPr>
        <dsp:cNvPr id="0" name=""/>
        <dsp:cNvSpPr/>
      </dsp:nvSpPr>
      <dsp:spPr>
        <a:xfrm>
          <a:off x="989045" y="341753"/>
          <a:ext cx="1633346" cy="816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Computer 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[support=10%]</a:t>
          </a:r>
        </a:p>
      </dsp:txBody>
      <dsp:txXfrm>
        <a:off x="989045" y="341753"/>
        <a:ext cx="1633346" cy="816673"/>
      </dsp:txXfrm>
    </dsp:sp>
    <dsp:sp modelId="{294C716C-55C4-4EBF-AA66-6F646914C981}">
      <dsp:nvSpPr>
        <dsp:cNvPr id="0" name=""/>
        <dsp:cNvSpPr/>
      </dsp:nvSpPr>
      <dsp:spPr>
        <a:xfrm>
          <a:off x="870" y="1501429"/>
          <a:ext cx="1633346" cy="816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Laptop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[support=6%]</a:t>
          </a:r>
        </a:p>
      </dsp:txBody>
      <dsp:txXfrm>
        <a:off x="870" y="1501429"/>
        <a:ext cx="1633346" cy="816673"/>
      </dsp:txXfrm>
    </dsp:sp>
    <dsp:sp modelId="{AF839BEC-B58C-4132-9216-06B82B9C6E28}">
      <dsp:nvSpPr>
        <dsp:cNvPr id="0" name=""/>
        <dsp:cNvSpPr/>
      </dsp:nvSpPr>
      <dsp:spPr>
        <a:xfrm>
          <a:off x="1977220" y="1501429"/>
          <a:ext cx="1633346" cy="816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Desktop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zh-CN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anose="02010609060101010101" pitchFamily="49" charset="-122"/>
            </a:rPr>
            <a:t>[support=4%]</a:t>
          </a:r>
        </a:p>
      </dsp:txBody>
      <dsp:txXfrm>
        <a:off x="1977220" y="1501429"/>
        <a:ext cx="1633346" cy="81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png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42A0856-353F-CD91-C4DA-D372D71548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D19F154-DD40-55EB-7F0D-3674AB756B1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2473D8D9-FF81-0597-0D55-5BB8D9E5CF9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7F345400-5EF5-EE39-0585-8A5F977999F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336AF0-FD95-4CF5-A438-479299AB1B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C6E7BBEB-F27D-3F51-A6AE-8634A657B5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584E7B60-B767-34C5-FD25-8235F4255E0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D5D4C95E-052D-43E5-360B-6E821B35AC9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1557" name="Rectangle 5">
            <a:extLst>
              <a:ext uri="{FF2B5EF4-FFF2-40B4-BE49-F238E27FC236}">
                <a16:creationId xmlns:a16="http://schemas.microsoft.com/office/drawing/2014/main" id="{87557FBD-3770-3478-124C-E092CAAB9A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10A5FB81-EE5E-717D-4AF6-78D37D5CC5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3FECBB9F-A7B4-C0CC-916B-0267B02D53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B9EFB9A-8B46-45D9-B71E-980BFFE155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anose="02010609060101010101" pitchFamily="49" charset="-122"/>
        <a:cs typeface="黑体" panose="02010609060101010101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anose="02010609060101010101" pitchFamily="49" charset="-122"/>
        <a:cs typeface="黑体" panose="02010609060101010101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anose="02010609060101010101" pitchFamily="49" charset="-122"/>
        <a:cs typeface="黑体" panose="02010609060101010101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anose="02010609060101010101" pitchFamily="49" charset="-122"/>
        <a:cs typeface="黑体" panose="02010609060101010101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anose="02010609060101010101" pitchFamily="49" charset="-122"/>
        <a:cs typeface="黑体" panose="02010609060101010101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26717742-1163-376B-9F2C-26E32ACA98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6E274669-CBB0-4554-8702-40A53EE91C5A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4D513D9-FE07-3DCE-AAA4-CD6050CFD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3BDDF54-4825-67AD-9FAE-86EF13266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22995A0-E8E6-9786-EF66-FEC3339E1B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F1DBF4B6-F4C1-4445-BAD0-0D07F46D97E8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10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344031A-7C22-771D-81FC-816745A39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2C18431-938A-1FE4-726C-7787153BA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EB6D1E95-F04A-995A-FCD6-FD89C28D25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4B24A4D3-79A3-4AE0-92EE-B058EE802D7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11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F7E8D91-18AE-F003-6C5C-BE987AD374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75B68FCA-96ED-51D7-D05B-0CD2DBAF5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2EE535C-7B44-FD6B-9CF2-EAB9A3A2E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3D595D5-DC9E-4069-808A-A9DFD8595AC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C8EDCFB-9BD3-AEF4-602B-D22F9912A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901E29E-9351-D5CD-4719-829EC8DB3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3F90C388-B21F-F848-5BE1-724283ED42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A49EB4C-DF9A-4B08-9695-3580E6A2B683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B78134F5-575B-6071-B278-91E1C2FD9B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C889BF2-0AE1-5D2E-2D2E-69FD75127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41412BE9-9C66-C2C9-F198-D6FCD8246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577C612-C355-4949-9DDF-4383BF0686EB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ED47A2AB-CB6E-4BE9-5FE3-A970CC0B4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A26D9FBE-32FC-5D55-2DC1-DFAAEE536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0E2630BE-9869-BFF6-EBD3-662D946B2D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28A2E1E4-E416-43C3-A2DB-9858244776A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18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304BDB7-AF2C-2600-9532-8CD6381C26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67484C98-53FE-91C4-FAF6-FB72F1A19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64CD8822-D2E6-8BC8-F108-2FFB0B087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AD47D110-7448-4CC5-91DF-BE500E8358BB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19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4A46BDD-3875-3691-669E-EF3ECE9C6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98518F2-7A94-D710-21A7-BEF04F8B7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C001420-144F-F6BB-C74B-EEF0831BE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0688BED-2DF7-4E64-BA20-F2BF30D960B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20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724F4E3-42E5-A31E-D109-0C8F5A3E86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A688343-1041-590B-30ED-643965C77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7FDA499-99C8-21DE-DDDB-6216E854F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BA43D4CE-5123-470C-84D9-BD9DBD8BCC3D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21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C4D1E9F4-2C49-427E-1FBC-DD78A8BCFD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884BCC60-9D46-4C5D-089D-690051CDA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3B224F3-5952-D877-468E-D3CE7D8888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8E221C3F-D196-4EE4-990A-A543F12B38F6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331C442-0891-F3CD-E31C-4A2B739F0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368FA105-F572-0810-3BFF-E12DCB711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91877179-BFB3-746B-A412-CB2DFE0EC7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58D13CDF-0E48-BAA7-8760-CA8D7C00A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100738A-80AF-C6A5-8074-D42F2E0F1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55383F0-6439-477D-BAF5-722A5F7F0433}" type="slidenum">
              <a:rPr lang="en-US" altLang="zh-CN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zh-CN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C96CBF8-93CA-A5B6-0327-48A454F00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047E7CF1-DE92-4C5F-AA95-C35524AE1812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37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CC786F6-CF46-FA9E-E394-DBE5FAFAF0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50AA88F-884A-D936-934F-3D6F2152B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Minimum support = 2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C^2 </a:t>
            </a:r>
            <a:r>
              <a:rPr lang="he-IL" altLang="zh-CN">
                <a:latin typeface="Arial" panose="020B0604020202020204" pitchFamily="34" charset="0"/>
                <a:cs typeface="Arial" panose="020B0604020202020204" pitchFamily="34" charset="0"/>
              </a:rPr>
              <a:t> גדול יותר אבל בשלב הבא נהיה קטן.</a:t>
            </a:r>
          </a:p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BE0D6FC-B5EF-6613-FF1C-9DAF5972E3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F05B09E1-0F02-480F-94D8-750D740B2406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43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0E91D033-569D-5D8A-54E2-1F6941846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0B29796-A4C5-4BF2-03A6-57CC53A8C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EEE09CBD-5DF1-AB60-9AD4-F762D5B5B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C893ECF1-0C91-436F-97E4-2FE4CA56751F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45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7C484C9-E8C0-F5A4-607B-E06C51618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3560A89-CC9F-A3AD-DF52-0F4B88CF1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01E4D1B-FEC8-CB60-FF83-4A72F87C40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C4B4B92-C750-420D-A40A-88670881462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46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0F33D993-BA10-976B-87BC-A9ED8C3105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90AF078-3CAA-86AF-3D5D-EFFDEFE9B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2CDC3E5-AF3C-C7FD-773C-2E59A45CF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12F3F3FB-4AF7-46DB-A921-CA0CEAAC606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47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B746ADDC-A09D-3CAA-4FE9-69997F0465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4FC7E63C-5F8C-4BAF-BCBA-A95A0B49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7667D3E4-BF16-2AC3-1C59-CA79F94E0A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ECA63C44-B036-4D36-B088-F45C4DD558F1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48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87A32B0-B889-125D-CDAC-4CD9A3CF6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6281031D-401C-7902-499E-2F45B1CA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78934475-B033-0BC0-1CBD-CF0238B55F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DD80573-CC1B-44EA-B6FB-AEA4F1364C6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49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0E6F11B-771D-A6CD-2119-84A3FD7845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7CDC7C27-6FC1-E17C-AB0F-B810513422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267610EC-A089-1D92-335F-567E3F63F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03CF0DD7-9691-4380-928A-1D465D33556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50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76E2FC4-3392-611A-5BD0-6A2AFC6C9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9983A37-8317-6D03-10C2-D7C727344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A6428443-7686-AD46-5CE2-F13EFC2BD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414B6D89-4143-48A9-AFA3-C514E41DDD8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51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63D04D1B-BB77-7893-0DDD-2DD12F50A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0C7269A-13DC-9E2E-6014-73FC6B1C1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B6FA9AC-EB0E-7B5C-B240-7FA0C2EEE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27F484C4-F779-427D-925A-285CB24CFDB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29090545-87FE-A495-56E0-FB9A37832C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4825FE8-ECD6-F5FD-8BB3-5CFE6ECBF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ADEAD73-669A-916C-C903-E5CC4739CF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26087FC-593F-4567-920E-F6419824B0E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78906E5-0269-386F-250D-D48940B963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54537F60-1838-25D9-2A02-C186272D7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D168E15C-708D-C826-3715-CAA4833EE5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41CAA16-1E33-431E-BECC-EF9464D6AFB6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53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8BEEB2BF-D6BD-FBC5-BC8D-F8D6938EE4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DEB655FF-A3F8-9A51-C2A1-5F26C4CE88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D769FD96-0EF8-F5AF-141F-27539A2EDA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BB01997-38DA-4CB5-84CA-EA00938B7B6B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AEC8FCB-5C3C-1718-6363-709799CA8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9491A6F-317B-5F97-3565-EFC98F250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50A580B8-1BAB-FA54-306D-ED3464DBAD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597AA0F-CAE3-4891-A86B-32CB0604DC7D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55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2F4F173C-9B85-5134-FA90-C194550E2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28485FB-8947-0792-E2A3-DA8B3596D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2628E3-694C-C197-656A-15DDF22429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2C50CEE-541D-4C78-9CD3-DEF86A01008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56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5BF469F7-529E-3ECF-3CF5-EFE5E590B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8DF3F4BF-E7BC-5F4E-F45F-0B7E27EC6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C7A9907-B26A-FE04-BFD3-8EC1ED964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7D768DC-70EF-415F-86AD-99B6018579F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57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DB7B8487-3454-6A01-8073-4D30F99CF2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8773153-7B72-5211-AB45-8BEBD5BAD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5BB1B433-D259-8F8E-037F-F6C7B8531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FB154F2-0BCF-4DC7-92AE-6929D0CF00E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58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36EF2501-5D52-67B9-11F1-0725E07469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A5D3B27-1CC0-D67E-A7EC-E36866E1B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3907B197-7324-A643-7442-2167E9C0D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11A30C32-578A-4BE6-AF1E-81C0F146E370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59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E11F82B9-B74A-4908-0CA7-D57ADC0C3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8ED42992-FF8E-15FE-8C7C-EE1145748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51D9EB4B-717F-DE2F-F6F6-B624638E03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CF45BF3E-34C4-4306-A53A-CDC74C8E1643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60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5C665DC1-E240-E87D-FE0B-18DCAED67C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576CF7-BC6D-6282-B695-D338CF398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5B7B3198-DBCB-051A-510A-F1D6D9D696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1697AE7E-291C-4C41-BE8B-E4BFF3754007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8B40EBF-21D5-6F40-D363-4817BB737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5D33288E-E3AD-E361-97DD-69EED0F64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E57067CE-10A9-DE28-0DD7-800D2FE713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A5CF10AF-C568-463E-B991-43316AD12D1A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E603107-FA7E-FECC-5DA0-652A680FC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218DF7E3-C58D-AE24-F7E2-5837A27B9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852A1327-B443-E3B1-7377-33D2D756A6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A77A8FA-FC33-4623-A684-E4B431780ED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6BA98F0-EF34-0DB6-8B31-36DC9DD1E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A25B2AE-9A76-E138-48D3-292805E0D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61FEBB0D-66C9-52B3-6968-D1BA5D79C0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F9737E4A-F2BF-44B5-8C60-C27F5C7E4002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ED3183A9-8040-1935-B164-799C71AE11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7FCEA8A0-BA15-F8D5-778C-1DFF130E5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EF00305C-E5FC-E98B-6500-9CF046EBAD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636F26BA-9253-4984-B14F-895E1778D54B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6511F0A8-F64C-4137-9633-0B168BF306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B2179FAB-71F2-EE1B-146C-7C4D89DEA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06014D6B-3421-2754-3ED2-728BA359D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17FA24B0-7F7C-43E3-981E-84D769EF7F91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B44DD6EA-F056-9F68-2931-C2686D3E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40891F5-C197-60F6-024A-2B3D8FB2A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503F9560-DF5D-7F0B-C33B-E4A1194032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2821D104-4D18-436E-95B2-EAA63BFB3F75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66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4EFF0EE-526F-2A4F-C7E4-70839AF78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C583B95D-38C4-E77E-E6D7-A5453B78E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7EBC355B-1CB5-0A20-904B-E11CDE79D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B0F3D950-7968-4FE5-BB7E-B2D23941A764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67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DDF9DB9C-17F9-87AF-4BC5-D4E4C057A5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5FEEB7A8-7117-5D8C-6569-1FE2CA045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>
            <a:extLst>
              <a:ext uri="{FF2B5EF4-FFF2-40B4-BE49-F238E27FC236}">
                <a16:creationId xmlns:a16="http://schemas.microsoft.com/office/drawing/2014/main" id="{0FBD3ED4-CA22-D5BB-3F4C-9FFB4C20B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备注占位符 2">
            <a:extLst>
              <a:ext uri="{FF2B5EF4-FFF2-40B4-BE49-F238E27FC236}">
                <a16:creationId xmlns:a16="http://schemas.microsoft.com/office/drawing/2014/main" id="{9911C1D9-FC44-98AC-5B59-BA52A2F19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292" name="灯片编号占位符 3">
            <a:extLst>
              <a:ext uri="{FF2B5EF4-FFF2-40B4-BE49-F238E27FC236}">
                <a16:creationId xmlns:a16="http://schemas.microsoft.com/office/drawing/2014/main" id="{B9673B78-9D8A-F579-861E-80A1E80EF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8C6A04A-AA56-492A-8878-EDD9284AADFD}" type="slidenum">
              <a:rPr lang="en-US" altLang="zh-CN" b="0" smtClean="0">
                <a:latin typeface="Arial" panose="020B0604020202020204" pitchFamily="34" charset="0"/>
              </a:rPr>
              <a:pPr/>
              <a:t>71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>
            <a:extLst>
              <a:ext uri="{FF2B5EF4-FFF2-40B4-BE49-F238E27FC236}">
                <a16:creationId xmlns:a16="http://schemas.microsoft.com/office/drawing/2014/main" id="{6DDF649A-CBA4-B030-7B26-0FA758B6E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备注占位符 2">
            <a:extLst>
              <a:ext uri="{FF2B5EF4-FFF2-40B4-BE49-F238E27FC236}">
                <a16:creationId xmlns:a16="http://schemas.microsoft.com/office/drawing/2014/main" id="{A40C9BB6-04D7-2FBD-5A5A-0FD4D1A6F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340" name="灯片编号占位符 3">
            <a:extLst>
              <a:ext uri="{FF2B5EF4-FFF2-40B4-BE49-F238E27FC236}">
                <a16:creationId xmlns:a16="http://schemas.microsoft.com/office/drawing/2014/main" id="{DFC0ED19-FBB2-2DF7-FBC0-96FECB017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789BA9A-9530-405F-934E-D96F740057D2}" type="slidenum">
              <a:rPr lang="en-US" altLang="zh-CN" b="0" smtClean="0">
                <a:latin typeface="Arial" panose="020B0604020202020204" pitchFamily="34" charset="0"/>
              </a:rPr>
              <a:pPr/>
              <a:t>72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>
            <a:extLst>
              <a:ext uri="{FF2B5EF4-FFF2-40B4-BE49-F238E27FC236}">
                <a16:creationId xmlns:a16="http://schemas.microsoft.com/office/drawing/2014/main" id="{D34AB860-454D-A55C-8CB7-E2DDB69DAE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>
            <a:extLst>
              <a:ext uri="{FF2B5EF4-FFF2-40B4-BE49-F238E27FC236}">
                <a16:creationId xmlns:a16="http://schemas.microsoft.com/office/drawing/2014/main" id="{EA31810E-6C1B-AF81-3C69-C4F24EC898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388" name="灯片编号占位符 3">
            <a:extLst>
              <a:ext uri="{FF2B5EF4-FFF2-40B4-BE49-F238E27FC236}">
                <a16:creationId xmlns:a16="http://schemas.microsoft.com/office/drawing/2014/main" id="{B650B194-0FFC-D1AA-E640-60C4CC34B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6BF49CA-D8F9-409A-BAD2-442A8C9D8CE6}" type="slidenum">
              <a:rPr lang="en-US" altLang="zh-CN" b="0" smtClean="0">
                <a:latin typeface="Arial" panose="020B0604020202020204" pitchFamily="34" charset="0"/>
              </a:rPr>
              <a:pPr/>
              <a:t>73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>
            <a:extLst>
              <a:ext uri="{FF2B5EF4-FFF2-40B4-BE49-F238E27FC236}">
                <a16:creationId xmlns:a16="http://schemas.microsoft.com/office/drawing/2014/main" id="{33801E74-0B4C-4AF2-8AFB-E5D07E6B94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备注占位符 2">
            <a:extLst>
              <a:ext uri="{FF2B5EF4-FFF2-40B4-BE49-F238E27FC236}">
                <a16:creationId xmlns:a16="http://schemas.microsoft.com/office/drawing/2014/main" id="{A401EDB5-D59F-6D6C-294C-05F6A7456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436" name="灯片编号占位符 3">
            <a:extLst>
              <a:ext uri="{FF2B5EF4-FFF2-40B4-BE49-F238E27FC236}">
                <a16:creationId xmlns:a16="http://schemas.microsoft.com/office/drawing/2014/main" id="{2ABB4D66-DEC5-E8CD-560B-2D450A0A1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2974D7-5D61-4A94-BA41-7F84791CC87D}" type="slidenum">
              <a:rPr lang="en-US" altLang="zh-CN" b="0" smtClean="0">
                <a:latin typeface="Arial" panose="020B0604020202020204" pitchFamily="34" charset="0"/>
              </a:rPr>
              <a:pPr/>
              <a:t>74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>
            <a:extLst>
              <a:ext uri="{FF2B5EF4-FFF2-40B4-BE49-F238E27FC236}">
                <a16:creationId xmlns:a16="http://schemas.microsoft.com/office/drawing/2014/main" id="{8FB8378A-2EF9-1362-FB6D-394A33450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备注占位符 2">
            <a:extLst>
              <a:ext uri="{FF2B5EF4-FFF2-40B4-BE49-F238E27FC236}">
                <a16:creationId xmlns:a16="http://schemas.microsoft.com/office/drawing/2014/main" id="{85B6E96B-B744-3EA3-FD0E-761B95F8E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484" name="灯片编号占位符 3">
            <a:extLst>
              <a:ext uri="{FF2B5EF4-FFF2-40B4-BE49-F238E27FC236}">
                <a16:creationId xmlns:a16="http://schemas.microsoft.com/office/drawing/2014/main" id="{6AA361F8-201E-D5D3-A424-70EEED74E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37ECFAD-BB43-42C2-98CA-3FBB8E0D27D9}" type="slidenum">
              <a:rPr lang="en-US" altLang="zh-CN" b="0" smtClean="0">
                <a:latin typeface="Arial" panose="020B0604020202020204" pitchFamily="34" charset="0"/>
              </a:rPr>
              <a:pPr/>
              <a:t>75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D4D5C02F-1D78-2683-3D20-B86AA70328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4E0AF01-CFC7-40AA-B523-CA86C4F7F3D7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63C5C9E-4D5C-94B4-E364-97A4E14289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2175569-B328-C4FD-BAC3-E6AFCCC57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>
            <a:extLst>
              <a:ext uri="{FF2B5EF4-FFF2-40B4-BE49-F238E27FC236}">
                <a16:creationId xmlns:a16="http://schemas.microsoft.com/office/drawing/2014/main" id="{9FD4302E-A33A-D531-8604-2D0A014E50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备注占位符 2">
            <a:extLst>
              <a:ext uri="{FF2B5EF4-FFF2-40B4-BE49-F238E27FC236}">
                <a16:creationId xmlns:a16="http://schemas.microsoft.com/office/drawing/2014/main" id="{EBA9A949-832A-FE79-686C-F27C8B26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532" name="灯片编号占位符 3">
            <a:extLst>
              <a:ext uri="{FF2B5EF4-FFF2-40B4-BE49-F238E27FC236}">
                <a16:creationId xmlns:a16="http://schemas.microsoft.com/office/drawing/2014/main" id="{D8926E0B-BACE-1CC9-253F-6090E0EA0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826782C-3986-4AE2-8E8E-77B6D6467763}" type="slidenum">
              <a:rPr lang="en-US" altLang="zh-CN" b="0" smtClean="0">
                <a:latin typeface="Arial" panose="020B0604020202020204" pitchFamily="34" charset="0"/>
              </a:rPr>
              <a:pPr/>
              <a:t>76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CB0BA5DE-8B3A-A395-49E5-E0E89F789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9569BDB8-2199-FD79-1437-87F881C9E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724" name="灯片编号占位符 3">
            <a:extLst>
              <a:ext uri="{FF2B5EF4-FFF2-40B4-BE49-F238E27FC236}">
                <a16:creationId xmlns:a16="http://schemas.microsoft.com/office/drawing/2014/main" id="{9B5A50CE-E894-1FD9-94BA-FE60710A8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0097190-E3A1-4FA2-B195-0110D1C18A65}" type="slidenum">
              <a:rPr lang="en-US" altLang="zh-CN" b="0" smtClean="0">
                <a:latin typeface="Arial" panose="020B0604020202020204" pitchFamily="34" charset="0"/>
              </a:rPr>
              <a:pPr/>
              <a:t>77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>
            <a:extLst>
              <a:ext uri="{FF2B5EF4-FFF2-40B4-BE49-F238E27FC236}">
                <a16:creationId xmlns:a16="http://schemas.microsoft.com/office/drawing/2014/main" id="{042CC9F0-5DCB-3DA9-E0C8-99825B1308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备注占位符 2">
            <a:extLst>
              <a:ext uri="{FF2B5EF4-FFF2-40B4-BE49-F238E27FC236}">
                <a16:creationId xmlns:a16="http://schemas.microsoft.com/office/drawing/2014/main" id="{8A02E42F-C13B-E012-DE47-5E15C2E39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772" name="灯片编号占位符 3">
            <a:extLst>
              <a:ext uri="{FF2B5EF4-FFF2-40B4-BE49-F238E27FC236}">
                <a16:creationId xmlns:a16="http://schemas.microsoft.com/office/drawing/2014/main" id="{3C87C2D7-6CA1-59E9-96AA-7CD26A8F6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C3951DC-F6B7-468C-A46C-A1C8FC3E458A}" type="slidenum">
              <a:rPr lang="en-US" altLang="zh-CN" b="0" smtClean="0">
                <a:latin typeface="Arial" panose="020B0604020202020204" pitchFamily="34" charset="0"/>
              </a:rPr>
              <a:pPr/>
              <a:t>78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01628515-9704-F7CE-9780-C7F33CA779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47E6D00-CE06-49CB-83DC-459C8C50D161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6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2D87A70-0849-FFD1-B5CD-0255EC7A5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4BB2BA8-76E1-D5DB-8DEB-6047AED51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BBCC3D4-0F00-45BF-4744-4A44EED78E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A10518C-5813-49C9-AD74-460DA8975CC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59BC3D5-211F-ED24-8977-F589C155BA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F02C78A-6752-2473-4B99-4627C80C2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662B5E42-32C8-BB47-3D93-EA7A117F1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CDC81DE2-EF93-42B6-8198-E5A5826E29BA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6CA7F6F2-FCFC-3C0F-E0B6-698F7D681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F943A13-7213-0C3A-E50C-03E71D70F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BBFBA51-84AA-5A11-A602-51242FB79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4CDC06E4-89CC-43FD-9AE5-33DB07869BC7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9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EBAA562-FBA2-EF31-69AA-8FCCF8834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3AEEDD6-31EB-2C93-5E39-6FB5F5F45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D6B639-C222-6703-B6AC-9A7A894EC0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9F77E2-C60B-86C6-DAD2-C26DDE96CE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DCED49-C92A-D1AE-EF93-F44D01E00C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B3839-8ED0-4D6B-8067-BDAFE9D53A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543532"/>
      </p:ext>
    </p:extLst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9FD1DA-AFDC-32E4-0759-E8D600A846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A25E805-6220-0D3B-D1A1-6F0BB09EA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9090CBF-AF8E-8400-088D-D9EF73451C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8FE1D-5254-4CDD-8924-F7AC9C0F96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65541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C30D337-2623-C574-2542-D704BCA8D9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4B34229-59E5-0F98-DF00-21584300F3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52707B-5E85-6300-C9A8-DBC675C21C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19CF2-7D2B-47A0-86D1-783E30646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513955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7381CB-E6EE-96EB-0267-C15EA066DF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36FA441-C21F-FB06-BD17-152C4E1064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1FD5222-88FF-4036-E001-B2F79F1B58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3621C-35FC-4204-AC78-B463AD59F9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332349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1044272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DC2EDF1-2A23-DDF7-69A8-2380CE51FBF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1B15C3A-7572-8C96-7D87-D8FD4056427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92" y="232"/>
              <a:ext cx="1856" cy="3627"/>
              <a:chOff x="3010" y="776"/>
              <a:chExt cx="1856" cy="3627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E2FE394B-C222-6E5F-E3C2-705430A42E8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533" y="775"/>
                <a:ext cx="1333" cy="1485"/>
              </a:xfrm>
              <a:custGeom>
                <a:avLst/>
                <a:gdLst>
                  <a:gd name="T0" fmla="*/ 2147483646 w 596"/>
                  <a:gd name="T1" fmla="*/ 2147483646 h 666"/>
                  <a:gd name="T2" fmla="*/ 1422315941 w 596"/>
                  <a:gd name="T3" fmla="*/ 2147483646 h 666"/>
                  <a:gd name="T4" fmla="*/ 0 w 596"/>
                  <a:gd name="T5" fmla="*/ 2147483646 h 666"/>
                  <a:gd name="T6" fmla="*/ 989876552 w 596"/>
                  <a:gd name="T7" fmla="*/ 2147483646 h 666"/>
                  <a:gd name="T8" fmla="*/ 2147483646 w 596"/>
                  <a:gd name="T9" fmla="*/ 2147483646 h 666"/>
                  <a:gd name="T10" fmla="*/ 2147483646 w 596"/>
                  <a:gd name="T11" fmla="*/ 2147483646 h 666"/>
                  <a:gd name="T12" fmla="*/ 2147483646 w 596"/>
                  <a:gd name="T13" fmla="*/ 2147483646 h 666"/>
                  <a:gd name="T14" fmla="*/ 2147483646 w 596"/>
                  <a:gd name="T15" fmla="*/ 413694843 h 666"/>
                  <a:gd name="T16" fmla="*/ 2147483646 w 596"/>
                  <a:gd name="T17" fmla="*/ 2056764444 h 666"/>
                  <a:gd name="T18" fmla="*/ 2147483646 w 596"/>
                  <a:gd name="T19" fmla="*/ 2147483646 h 666"/>
                  <a:gd name="T20" fmla="*/ 2147483646 w 596"/>
                  <a:gd name="T21" fmla="*/ 2147483646 h 666"/>
                  <a:gd name="T22" fmla="*/ 2147483646 w 596"/>
                  <a:gd name="T23" fmla="*/ 2147483646 h 666"/>
                  <a:gd name="T24" fmla="*/ 2147483646 w 596"/>
                  <a:gd name="T25" fmla="*/ 2147483646 h 666"/>
                  <a:gd name="T26" fmla="*/ 2147483646 w 596"/>
                  <a:gd name="T27" fmla="*/ 2147483646 h 666"/>
                  <a:gd name="T28" fmla="*/ 2147483646 w 596"/>
                  <a:gd name="T29" fmla="*/ 2147483646 h 666"/>
                  <a:gd name="T30" fmla="*/ 2147483646 w 596"/>
                  <a:gd name="T31" fmla="*/ 2147483646 h 666"/>
                  <a:gd name="T32" fmla="*/ 2147483646 w 596"/>
                  <a:gd name="T33" fmla="*/ 2147483646 h 666"/>
                  <a:gd name="T34" fmla="*/ 2147483646 w 596"/>
                  <a:gd name="T35" fmla="*/ 2147483646 h 666"/>
                  <a:gd name="T36" fmla="*/ 2147483646 w 596"/>
                  <a:gd name="T37" fmla="*/ 2147483646 h 666"/>
                  <a:gd name="T38" fmla="*/ 2147483646 w 596"/>
                  <a:gd name="T39" fmla="*/ 2147483646 h 666"/>
                  <a:gd name="T40" fmla="*/ 2147483646 w 596"/>
                  <a:gd name="T41" fmla="*/ 2147483646 h 666"/>
                  <a:gd name="T42" fmla="*/ 2147483646 w 596"/>
                  <a:gd name="T43" fmla="*/ 2147483646 h 666"/>
                  <a:gd name="T44" fmla="*/ 2147483646 w 596"/>
                  <a:gd name="T45" fmla="*/ 2147483646 h 666"/>
                  <a:gd name="T46" fmla="*/ 2147483646 w 596"/>
                  <a:gd name="T47" fmla="*/ 2147483646 h 666"/>
                  <a:gd name="T48" fmla="*/ 2147483646 w 596"/>
                  <a:gd name="T49" fmla="*/ 2147483646 h 666"/>
                  <a:gd name="T50" fmla="*/ 2147483646 w 596"/>
                  <a:gd name="T51" fmla="*/ 2147483646 h 666"/>
                  <a:gd name="T52" fmla="*/ 2147483646 w 596"/>
                  <a:gd name="T53" fmla="*/ 2147483646 h 666"/>
                  <a:gd name="T54" fmla="*/ 2147483646 w 596"/>
                  <a:gd name="T55" fmla="*/ 2147483646 h 666"/>
                  <a:gd name="T56" fmla="*/ 2147483646 w 596"/>
                  <a:gd name="T57" fmla="*/ 2147483646 h 666"/>
                  <a:gd name="T58" fmla="*/ 2147483646 w 596"/>
                  <a:gd name="T59" fmla="*/ 2147483646 h 666"/>
                  <a:gd name="T60" fmla="*/ 2147483646 w 596"/>
                  <a:gd name="T61" fmla="*/ 2147483646 h 666"/>
                  <a:gd name="T62" fmla="*/ 2147483646 w 596"/>
                  <a:gd name="T63" fmla="*/ 214748364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4BC78FE0-05E1-6B3C-91D5-6D3FC326C11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4028" y="1799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147483646 h 237"/>
                  <a:gd name="T4" fmla="*/ 687877657 w 257"/>
                  <a:gd name="T5" fmla="*/ 2147483646 h 237"/>
                  <a:gd name="T6" fmla="*/ 1218048353 w 257"/>
                  <a:gd name="T7" fmla="*/ 2147483646 h 237"/>
                  <a:gd name="T8" fmla="*/ 2147483646 w 257"/>
                  <a:gd name="T9" fmla="*/ 2147483646 h 237"/>
                  <a:gd name="T10" fmla="*/ 2147483646 w 257"/>
                  <a:gd name="T11" fmla="*/ 2147483646 h 237"/>
                  <a:gd name="T12" fmla="*/ 2147483646 w 257"/>
                  <a:gd name="T13" fmla="*/ 2147483646 h 237"/>
                  <a:gd name="T14" fmla="*/ 2147483646 w 257"/>
                  <a:gd name="T15" fmla="*/ 2147483646 h 237"/>
                  <a:gd name="T16" fmla="*/ 2147483646 w 257"/>
                  <a:gd name="T17" fmla="*/ 2147483646 h 237"/>
                  <a:gd name="T18" fmla="*/ 2147483646 w 257"/>
                  <a:gd name="T19" fmla="*/ 2147483646 h 237"/>
                  <a:gd name="T20" fmla="*/ 2147483646 w 257"/>
                  <a:gd name="T21" fmla="*/ 2147483646 h 237"/>
                  <a:gd name="T22" fmla="*/ 2147483646 w 257"/>
                  <a:gd name="T23" fmla="*/ 2147483646 h 237"/>
                  <a:gd name="T24" fmla="*/ 2147483646 w 257"/>
                  <a:gd name="T25" fmla="*/ 2147483646 h 237"/>
                  <a:gd name="T26" fmla="*/ 2147483646 w 257"/>
                  <a:gd name="T27" fmla="*/ 2147483646 h 237"/>
                  <a:gd name="T28" fmla="*/ 2147483646 w 257"/>
                  <a:gd name="T29" fmla="*/ 2147483646 h 237"/>
                  <a:gd name="T30" fmla="*/ 2147483646 w 257"/>
                  <a:gd name="T31" fmla="*/ 2147483646 h 237"/>
                  <a:gd name="T32" fmla="*/ 2147483646 w 257"/>
                  <a:gd name="T33" fmla="*/ 2147483646 h 237"/>
                  <a:gd name="T34" fmla="*/ 2147483646 w 257"/>
                  <a:gd name="T35" fmla="*/ 2147483646 h 237"/>
                  <a:gd name="T36" fmla="*/ 2147483646 w 257"/>
                  <a:gd name="T37" fmla="*/ 2147483646 h 237"/>
                  <a:gd name="T38" fmla="*/ 2147483646 w 257"/>
                  <a:gd name="T39" fmla="*/ 2147483646 h 237"/>
                  <a:gd name="T40" fmla="*/ 2147483646 w 257"/>
                  <a:gd name="T41" fmla="*/ 2147483646 h 237"/>
                  <a:gd name="T42" fmla="*/ 2147483646 w 257"/>
                  <a:gd name="T43" fmla="*/ 2147483646 h 237"/>
                  <a:gd name="T44" fmla="*/ 2147483646 w 257"/>
                  <a:gd name="T45" fmla="*/ 2147483646 h 237"/>
                  <a:gd name="T46" fmla="*/ 2147483646 w 257"/>
                  <a:gd name="T47" fmla="*/ 2147483646 h 237"/>
                  <a:gd name="T48" fmla="*/ 2147483646 w 257"/>
                  <a:gd name="T49" fmla="*/ 2147483646 h 237"/>
                  <a:gd name="T50" fmla="*/ 2147483646 w 257"/>
                  <a:gd name="T51" fmla="*/ 2147483646 h 237"/>
                  <a:gd name="T52" fmla="*/ 2147483646 w 257"/>
                  <a:gd name="T53" fmla="*/ 2147483646 h 237"/>
                  <a:gd name="T54" fmla="*/ 2147483646 w 257"/>
                  <a:gd name="T55" fmla="*/ 2147483646 h 237"/>
                  <a:gd name="T56" fmla="*/ 2147483646 w 257"/>
                  <a:gd name="T57" fmla="*/ 2147483646 h 237"/>
                  <a:gd name="T58" fmla="*/ 2147483646 w 257"/>
                  <a:gd name="T59" fmla="*/ 2147483646 h 237"/>
                  <a:gd name="T60" fmla="*/ 2147483646 w 257"/>
                  <a:gd name="T61" fmla="*/ 2147483646 h 237"/>
                  <a:gd name="T62" fmla="*/ 2147483646 w 257"/>
                  <a:gd name="T63" fmla="*/ 2147483646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891EA94E-F59D-2128-AF06-F8DE14DB176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636" y="2164"/>
                <a:ext cx="277" cy="249"/>
              </a:xfrm>
              <a:custGeom>
                <a:avLst/>
                <a:gdLst>
                  <a:gd name="T0" fmla="*/ 2147483646 w 124"/>
                  <a:gd name="T1" fmla="*/ 0 h 110"/>
                  <a:gd name="T2" fmla="*/ 2147483646 w 124"/>
                  <a:gd name="T3" fmla="*/ 2147483646 h 110"/>
                  <a:gd name="T4" fmla="*/ 2147483646 w 124"/>
                  <a:gd name="T5" fmla="*/ 2147483646 h 110"/>
                  <a:gd name="T6" fmla="*/ 2147483646 w 124"/>
                  <a:gd name="T7" fmla="*/ 2147483646 h 110"/>
                  <a:gd name="T8" fmla="*/ 2147483646 w 124"/>
                  <a:gd name="T9" fmla="*/ 2147483646 h 110"/>
                  <a:gd name="T10" fmla="*/ 2147483646 w 124"/>
                  <a:gd name="T11" fmla="*/ 2147483646 h 110"/>
                  <a:gd name="T12" fmla="*/ 2147483646 w 124"/>
                  <a:gd name="T13" fmla="*/ 2147483646 h 110"/>
                  <a:gd name="T14" fmla="*/ 2147483646 w 124"/>
                  <a:gd name="T15" fmla="*/ 2147483646 h 110"/>
                  <a:gd name="T16" fmla="*/ 2147483646 w 124"/>
                  <a:gd name="T17" fmla="*/ 2147483646 h 110"/>
                  <a:gd name="T18" fmla="*/ 0 w 124"/>
                  <a:gd name="T19" fmla="*/ 2147483646 h 110"/>
                  <a:gd name="T20" fmla="*/ 968924700 w 124"/>
                  <a:gd name="T21" fmla="*/ 2147483646 h 110"/>
                  <a:gd name="T22" fmla="*/ 1906946431 w 124"/>
                  <a:gd name="T23" fmla="*/ 2147483646 h 110"/>
                  <a:gd name="T24" fmla="*/ 2147483646 w 124"/>
                  <a:gd name="T25" fmla="*/ 2147483646 h 110"/>
                  <a:gd name="T26" fmla="*/ 2147483646 w 124"/>
                  <a:gd name="T27" fmla="*/ 2147483646 h 110"/>
                  <a:gd name="T28" fmla="*/ 2147483646 w 124"/>
                  <a:gd name="T29" fmla="*/ 2147483646 h 110"/>
                  <a:gd name="T30" fmla="*/ 2147483646 w 124"/>
                  <a:gd name="T31" fmla="*/ 2147483646 h 110"/>
                  <a:gd name="T32" fmla="*/ 2147483646 w 124"/>
                  <a:gd name="T33" fmla="*/ 2147483646 h 110"/>
                  <a:gd name="T34" fmla="*/ 2147483646 w 124"/>
                  <a:gd name="T35" fmla="*/ 2147483646 h 110"/>
                  <a:gd name="T36" fmla="*/ 2147483646 w 124"/>
                  <a:gd name="T37" fmla="*/ 2147483646 h 110"/>
                  <a:gd name="T38" fmla="*/ 2147483646 w 124"/>
                  <a:gd name="T39" fmla="*/ 2147483646 h 110"/>
                  <a:gd name="T40" fmla="*/ 2147483646 w 124"/>
                  <a:gd name="T41" fmla="*/ 2147483646 h 110"/>
                  <a:gd name="T42" fmla="*/ 2147483646 w 124"/>
                  <a:gd name="T43" fmla="*/ 2147483646 h 110"/>
                  <a:gd name="T44" fmla="*/ 2147483646 w 124"/>
                  <a:gd name="T45" fmla="*/ 2147483646 h 110"/>
                  <a:gd name="T46" fmla="*/ 2147483646 w 124"/>
                  <a:gd name="T47" fmla="*/ 2147483646 h 110"/>
                  <a:gd name="T48" fmla="*/ 2147483646 w 124"/>
                  <a:gd name="T49" fmla="*/ 2147483646 h 110"/>
                  <a:gd name="T50" fmla="*/ 2147483646 w 124"/>
                  <a:gd name="T51" fmla="*/ 2147483646 h 110"/>
                  <a:gd name="T52" fmla="*/ 2147483646 w 124"/>
                  <a:gd name="T53" fmla="*/ 2147483646 h 110"/>
                  <a:gd name="T54" fmla="*/ 2147483646 w 124"/>
                  <a:gd name="T55" fmla="*/ 2147483646 h 110"/>
                  <a:gd name="T56" fmla="*/ 2147483646 w 124"/>
                  <a:gd name="T57" fmla="*/ 2147483646 h 110"/>
                  <a:gd name="T58" fmla="*/ 2147483646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7643255B-A8AB-6DF5-25AB-12324C22B5B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977" y="974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1364139335 w 109"/>
                  <a:gd name="T3" fmla="*/ 174203051 h 156"/>
                  <a:gd name="T4" fmla="*/ 2147483646 w 109"/>
                  <a:gd name="T5" fmla="*/ 1036152412 h 156"/>
                  <a:gd name="T6" fmla="*/ 2147483646 w 109"/>
                  <a:gd name="T7" fmla="*/ 2147483646 h 156"/>
                  <a:gd name="T8" fmla="*/ 2147483646 w 109"/>
                  <a:gd name="T9" fmla="*/ 2147483646 h 156"/>
                  <a:gd name="T10" fmla="*/ 2147483646 w 109"/>
                  <a:gd name="T11" fmla="*/ 2147483646 h 156"/>
                  <a:gd name="T12" fmla="*/ 2147483646 w 109"/>
                  <a:gd name="T13" fmla="*/ 2147483646 h 156"/>
                  <a:gd name="T14" fmla="*/ 2147483646 w 109"/>
                  <a:gd name="T15" fmla="*/ 2147483646 h 156"/>
                  <a:gd name="T16" fmla="*/ 2147483646 w 109"/>
                  <a:gd name="T17" fmla="*/ 2147483646 h 156"/>
                  <a:gd name="T18" fmla="*/ 2147483646 w 109"/>
                  <a:gd name="T19" fmla="*/ 2147483646 h 156"/>
                  <a:gd name="T20" fmla="*/ 2147483646 w 109"/>
                  <a:gd name="T21" fmla="*/ 2147483646 h 156"/>
                  <a:gd name="T22" fmla="*/ 2147483646 w 109"/>
                  <a:gd name="T23" fmla="*/ 2147483646 h 156"/>
                  <a:gd name="T24" fmla="*/ 2147483646 w 109"/>
                  <a:gd name="T25" fmla="*/ 2147483646 h 156"/>
                  <a:gd name="T26" fmla="*/ 2147483646 w 109"/>
                  <a:gd name="T27" fmla="*/ 2147483646 h 156"/>
                  <a:gd name="T28" fmla="*/ 2147483646 w 109"/>
                  <a:gd name="T29" fmla="*/ 2147483646 h 156"/>
                  <a:gd name="T30" fmla="*/ 2147483646 w 109"/>
                  <a:gd name="T31" fmla="*/ 2147483646 h 156"/>
                  <a:gd name="T32" fmla="*/ 2147483646 w 109"/>
                  <a:gd name="T33" fmla="*/ 2147483646 h 156"/>
                  <a:gd name="T34" fmla="*/ 2147483646 w 109"/>
                  <a:gd name="T35" fmla="*/ 2147483646 h 156"/>
                  <a:gd name="T36" fmla="*/ 2147483646 w 109"/>
                  <a:gd name="T37" fmla="*/ 2147483646 h 156"/>
                  <a:gd name="T38" fmla="*/ 2147483646 w 109"/>
                  <a:gd name="T39" fmla="*/ 2147483646 h 156"/>
                  <a:gd name="T40" fmla="*/ 2147483646 w 109"/>
                  <a:gd name="T41" fmla="*/ 2147483646 h 156"/>
                  <a:gd name="T42" fmla="*/ 2147483646 w 109"/>
                  <a:gd name="T43" fmla="*/ 2147483646 h 156"/>
                  <a:gd name="T44" fmla="*/ 2147483646 w 109"/>
                  <a:gd name="T45" fmla="*/ 2147483646 h 156"/>
                  <a:gd name="T46" fmla="*/ 2147483646 w 109"/>
                  <a:gd name="T47" fmla="*/ 2147483646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07F9A006-40A6-17C9-4833-5A28F87F0BB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42" y="2207"/>
                <a:ext cx="103" cy="209"/>
              </a:xfrm>
              <a:custGeom>
                <a:avLst/>
                <a:gdLst>
                  <a:gd name="T0" fmla="*/ 2147483646 w 46"/>
                  <a:gd name="T1" fmla="*/ 0 h 94"/>
                  <a:gd name="T2" fmla="*/ 2147483646 w 46"/>
                  <a:gd name="T3" fmla="*/ 2147483646 h 94"/>
                  <a:gd name="T4" fmla="*/ 2147483646 w 46"/>
                  <a:gd name="T5" fmla="*/ 2147483646 h 94"/>
                  <a:gd name="T6" fmla="*/ 2147483646 w 46"/>
                  <a:gd name="T7" fmla="*/ 2147483646 h 94"/>
                  <a:gd name="T8" fmla="*/ 0 w 46"/>
                  <a:gd name="T9" fmla="*/ 2147483646 h 94"/>
                  <a:gd name="T10" fmla="*/ 2147483646 w 46"/>
                  <a:gd name="T11" fmla="*/ 2147483646 h 94"/>
                  <a:gd name="T12" fmla="*/ 2147483646 w 46"/>
                  <a:gd name="T13" fmla="*/ 2147483646 h 94"/>
                  <a:gd name="T14" fmla="*/ 2147483646 w 46"/>
                  <a:gd name="T15" fmla="*/ 2147483646 h 94"/>
                  <a:gd name="T16" fmla="*/ 2147483646 w 46"/>
                  <a:gd name="T17" fmla="*/ 2147483646 h 94"/>
                  <a:gd name="T18" fmla="*/ 2147483646 w 46"/>
                  <a:gd name="T19" fmla="*/ 2147483646 h 94"/>
                  <a:gd name="T20" fmla="*/ 2147483646 w 46"/>
                  <a:gd name="T21" fmla="*/ 2147483646 h 94"/>
                  <a:gd name="T22" fmla="*/ 2147483646 w 46"/>
                  <a:gd name="T23" fmla="*/ 2147483646 h 94"/>
                  <a:gd name="T24" fmla="*/ 2147483646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8DA85637-B34E-6F3A-833C-A553F6D0D70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92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71236391 w 54"/>
                  <a:gd name="T3" fmla="*/ 275780644 h 40"/>
                  <a:gd name="T4" fmla="*/ 1226089022 w 54"/>
                  <a:gd name="T5" fmla="*/ 896047171 h 40"/>
                  <a:gd name="T6" fmla="*/ 2147483646 w 54"/>
                  <a:gd name="T7" fmla="*/ 2147483646 h 40"/>
                  <a:gd name="T8" fmla="*/ 2147483646 w 54"/>
                  <a:gd name="T9" fmla="*/ 2147483646 h 40"/>
                  <a:gd name="T10" fmla="*/ 2147483646 w 54"/>
                  <a:gd name="T11" fmla="*/ 2147483646 h 40"/>
                  <a:gd name="T12" fmla="*/ 2147483646 w 54"/>
                  <a:gd name="T13" fmla="*/ 2147483646 h 40"/>
                  <a:gd name="T14" fmla="*/ 2147483646 w 54"/>
                  <a:gd name="T15" fmla="*/ 2147483646 h 40"/>
                  <a:gd name="T16" fmla="*/ 2147483646 w 54"/>
                  <a:gd name="T17" fmla="*/ 2147483646 h 40"/>
                  <a:gd name="T18" fmla="*/ 2147483646 w 54"/>
                  <a:gd name="T19" fmla="*/ 2147483646 h 40"/>
                  <a:gd name="T20" fmla="*/ 2147483646 w 54"/>
                  <a:gd name="T21" fmla="*/ 2147483646 h 40"/>
                  <a:gd name="T22" fmla="*/ 2147483646 w 54"/>
                  <a:gd name="T23" fmla="*/ 2147483646 h 40"/>
                  <a:gd name="T24" fmla="*/ 2147483646 w 54"/>
                  <a:gd name="T25" fmla="*/ 2147483646 h 40"/>
                  <a:gd name="T26" fmla="*/ 2147483646 w 54"/>
                  <a:gd name="T27" fmla="*/ 2147483646 h 40"/>
                  <a:gd name="T28" fmla="*/ 2147483646 w 54"/>
                  <a:gd name="T29" fmla="*/ 2147483646 h 40"/>
                  <a:gd name="T30" fmla="*/ 2089162504 w 54"/>
                  <a:gd name="T31" fmla="*/ 2147483646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15AE1D68-61A3-9130-D4D2-21DA2E38F19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009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1142476438 w 149"/>
                  <a:gd name="T3" fmla="*/ 2147483646 h 704"/>
                  <a:gd name="T4" fmla="*/ 2147483646 w 149"/>
                  <a:gd name="T5" fmla="*/ 2147483646 h 704"/>
                  <a:gd name="T6" fmla="*/ 2147483646 w 149"/>
                  <a:gd name="T7" fmla="*/ 2147483646 h 704"/>
                  <a:gd name="T8" fmla="*/ 2147483646 w 149"/>
                  <a:gd name="T9" fmla="*/ 2147483646 h 704"/>
                  <a:gd name="T10" fmla="*/ 2147483646 w 149"/>
                  <a:gd name="T11" fmla="*/ 2147483646 h 704"/>
                  <a:gd name="T12" fmla="*/ 2147483646 w 149"/>
                  <a:gd name="T13" fmla="*/ 2147483646 h 704"/>
                  <a:gd name="T14" fmla="*/ 2147483646 w 149"/>
                  <a:gd name="T15" fmla="*/ 2147483646 h 704"/>
                  <a:gd name="T16" fmla="*/ 2147483646 w 149"/>
                  <a:gd name="T17" fmla="*/ 2147483646 h 704"/>
                  <a:gd name="T18" fmla="*/ 2147483646 w 149"/>
                  <a:gd name="T19" fmla="*/ 2147483646 h 704"/>
                  <a:gd name="T20" fmla="*/ 2147483646 w 149"/>
                  <a:gd name="T21" fmla="*/ 2147483646 h 704"/>
                  <a:gd name="T22" fmla="*/ 2147483646 w 149"/>
                  <a:gd name="T23" fmla="*/ 2147483646 h 704"/>
                  <a:gd name="T24" fmla="*/ 2147483646 w 149"/>
                  <a:gd name="T25" fmla="*/ 2147483646 h 704"/>
                  <a:gd name="T26" fmla="*/ 2147483646 w 149"/>
                  <a:gd name="T27" fmla="*/ 2147483646 h 704"/>
                  <a:gd name="T28" fmla="*/ 2147483646 w 149"/>
                  <a:gd name="T29" fmla="*/ 2147483646 h 704"/>
                  <a:gd name="T30" fmla="*/ 2147483646 w 149"/>
                  <a:gd name="T31" fmla="*/ 2147483646 h 704"/>
                  <a:gd name="T32" fmla="*/ 2147483646 w 149"/>
                  <a:gd name="T33" fmla="*/ 2147483646 h 704"/>
                  <a:gd name="T34" fmla="*/ 2147483646 w 149"/>
                  <a:gd name="T35" fmla="*/ 2147483646 h 704"/>
                  <a:gd name="T36" fmla="*/ 2147483646 w 149"/>
                  <a:gd name="T37" fmla="*/ 2147483646 h 704"/>
                  <a:gd name="T38" fmla="*/ 1944836536 w 149"/>
                  <a:gd name="T39" fmla="*/ 2147483646 h 704"/>
                  <a:gd name="T40" fmla="*/ 1142476438 w 149"/>
                  <a:gd name="T41" fmla="*/ 2147483646 h 704"/>
                  <a:gd name="T42" fmla="*/ 1142476438 w 149"/>
                  <a:gd name="T43" fmla="*/ 2147483646 h 704"/>
                  <a:gd name="T44" fmla="*/ 1587558277 w 149"/>
                  <a:gd name="T45" fmla="*/ 2147483646 h 704"/>
                  <a:gd name="T46" fmla="*/ 2147483646 w 149"/>
                  <a:gd name="T47" fmla="*/ 2147483646 h 704"/>
                  <a:gd name="T48" fmla="*/ 2147483646 w 149"/>
                  <a:gd name="T49" fmla="*/ 2147483646 h 704"/>
                  <a:gd name="T50" fmla="*/ 2147483646 w 149"/>
                  <a:gd name="T51" fmla="*/ 2147483646 h 704"/>
                  <a:gd name="T52" fmla="*/ 2147483646 w 149"/>
                  <a:gd name="T53" fmla="*/ 2147483646 h 704"/>
                  <a:gd name="T54" fmla="*/ 2147483646 w 149"/>
                  <a:gd name="T55" fmla="*/ 2147483646 h 704"/>
                  <a:gd name="T56" fmla="*/ 2147483646 w 149"/>
                  <a:gd name="T57" fmla="*/ 2147483646 h 704"/>
                  <a:gd name="T58" fmla="*/ 2147483646 w 149"/>
                  <a:gd name="T59" fmla="*/ 2147483646 h 704"/>
                  <a:gd name="T60" fmla="*/ 2147483646 w 149"/>
                  <a:gd name="T61" fmla="*/ 2147483646 h 704"/>
                  <a:gd name="T62" fmla="*/ 2147483646 w 149"/>
                  <a:gd name="T63" fmla="*/ 2147483646 h 704"/>
                  <a:gd name="T64" fmla="*/ 2147483646 w 149"/>
                  <a:gd name="T65" fmla="*/ 2147483646 h 704"/>
                  <a:gd name="T66" fmla="*/ 2147483646 w 149"/>
                  <a:gd name="T67" fmla="*/ 2147483646 h 704"/>
                  <a:gd name="T68" fmla="*/ 2147483646 w 149"/>
                  <a:gd name="T69" fmla="*/ 2147483646 h 704"/>
                  <a:gd name="T70" fmla="*/ 2147483646 w 149"/>
                  <a:gd name="T71" fmla="*/ 2147483646 h 704"/>
                  <a:gd name="T72" fmla="*/ 2147483646 w 149"/>
                  <a:gd name="T73" fmla="*/ 2147483646 h 704"/>
                  <a:gd name="T74" fmla="*/ 2147483646 w 149"/>
                  <a:gd name="T75" fmla="*/ 2147483646 h 704"/>
                  <a:gd name="T76" fmla="*/ 2147483646 w 149"/>
                  <a:gd name="T77" fmla="*/ 2147483646 h 704"/>
                  <a:gd name="T78" fmla="*/ 2147483646 w 149"/>
                  <a:gd name="T79" fmla="*/ 2147483646 h 704"/>
                  <a:gd name="T80" fmla="*/ 2147483646 w 149"/>
                  <a:gd name="T81" fmla="*/ 2147483646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24285D6E-44FE-E004-2AFB-73B2050698C8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2147483646 w 128"/>
                <a:gd name="T1" fmla="*/ 0 h 217"/>
                <a:gd name="T2" fmla="*/ 2147483646 w 128"/>
                <a:gd name="T3" fmla="*/ 2147483646 h 217"/>
                <a:gd name="T4" fmla="*/ 2147483646 w 128"/>
                <a:gd name="T5" fmla="*/ 2147483646 h 217"/>
                <a:gd name="T6" fmla="*/ 2147483646 w 128"/>
                <a:gd name="T7" fmla="*/ 2147483646 h 217"/>
                <a:gd name="T8" fmla="*/ 2147483646 w 128"/>
                <a:gd name="T9" fmla="*/ 2147483646 h 217"/>
                <a:gd name="T10" fmla="*/ 2147483646 w 128"/>
                <a:gd name="T11" fmla="*/ 2147483646 h 217"/>
                <a:gd name="T12" fmla="*/ 2147483646 w 128"/>
                <a:gd name="T13" fmla="*/ 2147483646 h 217"/>
                <a:gd name="T14" fmla="*/ 2147483646 w 128"/>
                <a:gd name="T15" fmla="*/ 2147483646 h 217"/>
                <a:gd name="T16" fmla="*/ 2147483646 w 128"/>
                <a:gd name="T17" fmla="*/ 2147483646 h 217"/>
                <a:gd name="T18" fmla="*/ 2147483646 w 128"/>
                <a:gd name="T19" fmla="*/ 2147483646 h 217"/>
                <a:gd name="T20" fmla="*/ 2147483646 w 128"/>
                <a:gd name="T21" fmla="*/ 2147483646 h 217"/>
                <a:gd name="T22" fmla="*/ 2147483646 w 128"/>
                <a:gd name="T23" fmla="*/ 2147483646 h 217"/>
                <a:gd name="T24" fmla="*/ 2147483646 w 128"/>
                <a:gd name="T25" fmla="*/ 2147483646 h 217"/>
                <a:gd name="T26" fmla="*/ 2147483646 w 128"/>
                <a:gd name="T27" fmla="*/ 2147483646 h 217"/>
                <a:gd name="T28" fmla="*/ 2147483646 w 128"/>
                <a:gd name="T29" fmla="*/ 2147483646 h 217"/>
                <a:gd name="T30" fmla="*/ 0 w 128"/>
                <a:gd name="T31" fmla="*/ 2147483646 h 217"/>
                <a:gd name="T32" fmla="*/ 2147483646 w 128"/>
                <a:gd name="T33" fmla="*/ 2147483646 h 217"/>
                <a:gd name="T34" fmla="*/ 2147483646 w 128"/>
                <a:gd name="T35" fmla="*/ 2147483646 h 217"/>
                <a:gd name="T36" fmla="*/ 2147483646 w 128"/>
                <a:gd name="T37" fmla="*/ 2147483646 h 217"/>
                <a:gd name="T38" fmla="*/ 2147483646 w 128"/>
                <a:gd name="T39" fmla="*/ 2147483646 h 217"/>
                <a:gd name="T40" fmla="*/ 2147483646 w 128"/>
                <a:gd name="T41" fmla="*/ 2147483646 h 217"/>
                <a:gd name="T42" fmla="*/ 2147483646 w 128"/>
                <a:gd name="T43" fmla="*/ 2147483646 h 217"/>
                <a:gd name="T44" fmla="*/ 2147483646 w 128"/>
                <a:gd name="T45" fmla="*/ 2147483646 h 217"/>
                <a:gd name="T46" fmla="*/ 2147483646 w 128"/>
                <a:gd name="T47" fmla="*/ 2147483646 h 217"/>
                <a:gd name="T48" fmla="*/ 2147483646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67B3F09F-1E3A-3C96-7BFB-2AB8C545BB2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3DC8F24B-8949-2500-A00E-AF24124D496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9C2A1CE1-EC36-B917-1D93-55D97ED77234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2147483646 w 117"/>
                <a:gd name="T1" fmla="*/ 0 h 132"/>
                <a:gd name="T2" fmla="*/ 0 w 117"/>
                <a:gd name="T3" fmla="*/ 2147483646 h 132"/>
                <a:gd name="T4" fmla="*/ 2147483646 w 117"/>
                <a:gd name="T5" fmla="*/ 2147483646 h 132"/>
                <a:gd name="T6" fmla="*/ 2147483646 w 117"/>
                <a:gd name="T7" fmla="*/ 2147483646 h 132"/>
                <a:gd name="T8" fmla="*/ 2147483646 w 117"/>
                <a:gd name="T9" fmla="*/ 2147483646 h 132"/>
                <a:gd name="T10" fmla="*/ 2147483646 w 117"/>
                <a:gd name="T11" fmla="*/ 2147483646 h 132"/>
                <a:gd name="T12" fmla="*/ 2147483646 w 117"/>
                <a:gd name="T13" fmla="*/ 2147483646 h 132"/>
                <a:gd name="T14" fmla="*/ 2147483646 w 117"/>
                <a:gd name="T15" fmla="*/ 2147483646 h 132"/>
                <a:gd name="T16" fmla="*/ 2147483646 w 117"/>
                <a:gd name="T17" fmla="*/ 2147483646 h 132"/>
                <a:gd name="T18" fmla="*/ 2147483646 w 117"/>
                <a:gd name="T19" fmla="*/ 2147483646 h 132"/>
                <a:gd name="T20" fmla="*/ 2147483646 w 117"/>
                <a:gd name="T21" fmla="*/ 2147483646 h 132"/>
                <a:gd name="T22" fmla="*/ 2147483646 w 117"/>
                <a:gd name="T23" fmla="*/ 2147483646 h 132"/>
                <a:gd name="T24" fmla="*/ 2147483646 w 117"/>
                <a:gd name="T25" fmla="*/ 2147483646 h 132"/>
                <a:gd name="T26" fmla="*/ 2147483646 w 117"/>
                <a:gd name="T27" fmla="*/ 2147483646 h 132"/>
                <a:gd name="T28" fmla="*/ 2147483646 w 117"/>
                <a:gd name="T29" fmla="*/ 2147483646 h 132"/>
                <a:gd name="T30" fmla="*/ 2147483646 w 117"/>
                <a:gd name="T31" fmla="*/ 2147483646 h 132"/>
                <a:gd name="T32" fmla="*/ 2147483646 w 117"/>
                <a:gd name="T33" fmla="*/ 2147483646 h 132"/>
                <a:gd name="T34" fmla="*/ 2147483646 w 117"/>
                <a:gd name="T35" fmla="*/ 2147483646 h 132"/>
                <a:gd name="T36" fmla="*/ 2147483646 w 117"/>
                <a:gd name="T37" fmla="*/ 2147483646 h 132"/>
                <a:gd name="T38" fmla="*/ 2147483646 w 117"/>
                <a:gd name="T39" fmla="*/ 2147483646 h 132"/>
                <a:gd name="T40" fmla="*/ 2147483646 w 117"/>
                <a:gd name="T41" fmla="*/ 2147483646 h 132"/>
                <a:gd name="T42" fmla="*/ 2147483646 w 117"/>
                <a:gd name="T43" fmla="*/ 2147483646 h 132"/>
                <a:gd name="T44" fmla="*/ 2147483646 w 117"/>
                <a:gd name="T45" fmla="*/ 2147483646 h 132"/>
                <a:gd name="T46" fmla="*/ 2147483646 w 117"/>
                <a:gd name="T47" fmla="*/ 2147483646 h 132"/>
                <a:gd name="T48" fmla="*/ 2147483646 w 117"/>
                <a:gd name="T49" fmla="*/ 2147483646 h 132"/>
                <a:gd name="T50" fmla="*/ 2147483646 w 117"/>
                <a:gd name="T51" fmla="*/ 2147483646 h 132"/>
                <a:gd name="T52" fmla="*/ 2147483646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AA9C38F4-69D9-7582-F11D-ABB9CDD0648A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147483646 w 29"/>
                <a:gd name="T1" fmla="*/ 0 h 77"/>
                <a:gd name="T2" fmla="*/ 2147483646 w 29"/>
                <a:gd name="T3" fmla="*/ 0 h 77"/>
                <a:gd name="T4" fmla="*/ 2147483646 w 29"/>
                <a:gd name="T5" fmla="*/ 2147483646 h 77"/>
                <a:gd name="T6" fmla="*/ 2147483646 w 29"/>
                <a:gd name="T7" fmla="*/ 2147483646 h 77"/>
                <a:gd name="T8" fmla="*/ 2147483646 w 29"/>
                <a:gd name="T9" fmla="*/ 2147483646 h 77"/>
                <a:gd name="T10" fmla="*/ 2147483646 w 29"/>
                <a:gd name="T11" fmla="*/ 2147483646 h 77"/>
                <a:gd name="T12" fmla="*/ 0 w 29"/>
                <a:gd name="T13" fmla="*/ 2147483646 h 77"/>
                <a:gd name="T14" fmla="*/ 2147483646 w 29"/>
                <a:gd name="T15" fmla="*/ 2147483646 h 77"/>
                <a:gd name="T16" fmla="*/ 2147483646 w 29"/>
                <a:gd name="T17" fmla="*/ 2147483646 h 77"/>
                <a:gd name="T18" fmla="*/ 2147483646 w 29"/>
                <a:gd name="T19" fmla="*/ 2147483646 h 77"/>
                <a:gd name="T20" fmla="*/ 2147483646 w 29"/>
                <a:gd name="T21" fmla="*/ 2147483646 h 77"/>
                <a:gd name="T22" fmla="*/ 2147483646 w 29"/>
                <a:gd name="T23" fmla="*/ 2147483646 h 77"/>
                <a:gd name="T24" fmla="*/ 2147483646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8CAFEC4D-F86B-BFE0-5283-390CEEFA56D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6E2464D1-25EC-29FC-8134-C72E06A50DC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A2D06E9A-94D3-6167-5A9E-1181E38C732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AAFEBC00-C747-894C-95F7-3F72361E994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03758185-4515-5657-48F3-2660D3C7C01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C0803768-6DE6-5745-9918-248189A01FC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641" y="125"/>
              <a:ext cx="356" cy="608"/>
              <a:chOff x="1729" y="866"/>
              <a:chExt cx="129" cy="157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EB729BCB-5895-ED61-6FC7-655ACCA0BEA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30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C52F6B0A-C6DD-58FA-A2F1-73334560D98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9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885A026C-D42C-F751-4AB6-C7DC0D76197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3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BAF57B5D-D670-AE55-C154-51B01D0A84C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7" y="3307"/>
              <a:ext cx="500" cy="500"/>
              <a:chOff x="1727" y="868"/>
              <a:chExt cx="129" cy="156"/>
            </a:xfrm>
          </p:grpSpPr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2E8BF31F-114D-0F38-364C-80706843FD3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9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81DAD8B2-9A3B-37D6-5CB9-FB8A25FF82B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7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5769B098-1DEF-47BF-D981-E2B8E11336C4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1000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A404ECC0-D1F1-3CEA-F016-BED766F5FCB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404" y="268"/>
              <a:ext cx="708" cy="891"/>
              <a:chOff x="1727" y="866"/>
              <a:chExt cx="129" cy="157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F9EFC67A-6281-DC64-9B50-EA4C8CD879B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16E1DBE5-C307-C794-6C02-9492D0D0049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9DD20B19-4246-44B5-0C49-7450DFD5EE2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3B212428-50CD-BB6C-10E6-FEFB4C8BBA9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618" y="2392"/>
              <a:ext cx="708" cy="891"/>
              <a:chOff x="1727" y="866"/>
              <a:chExt cx="129" cy="157"/>
            </a:xfrm>
          </p:grpSpPr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6B2A5E21-2701-1149-EF36-12766CE2568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2498BEE3-500B-3169-7E53-D3016060DE6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C6D8A08F-70B1-ED6D-299C-26B0D8336D0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A86AF24A-4339-68B0-3118-0F25841A1A1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019DEE28-A187-A939-4BAC-E01A9377B002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147483646 h 237"/>
                <a:gd name="T4" fmla="*/ 2147483646 w 257"/>
                <a:gd name="T5" fmla="*/ 2147483646 h 237"/>
                <a:gd name="T6" fmla="*/ 2147483646 w 257"/>
                <a:gd name="T7" fmla="*/ 2147483646 h 237"/>
                <a:gd name="T8" fmla="*/ 2147483646 w 257"/>
                <a:gd name="T9" fmla="*/ 2147483646 h 237"/>
                <a:gd name="T10" fmla="*/ 2147483646 w 257"/>
                <a:gd name="T11" fmla="*/ 2147483646 h 237"/>
                <a:gd name="T12" fmla="*/ 2147483646 w 257"/>
                <a:gd name="T13" fmla="*/ 2147483646 h 237"/>
                <a:gd name="T14" fmla="*/ 2147483646 w 257"/>
                <a:gd name="T15" fmla="*/ 2147483646 h 237"/>
                <a:gd name="T16" fmla="*/ 2147483646 w 257"/>
                <a:gd name="T17" fmla="*/ 2147483646 h 237"/>
                <a:gd name="T18" fmla="*/ 2147483646 w 257"/>
                <a:gd name="T19" fmla="*/ 2147483646 h 237"/>
                <a:gd name="T20" fmla="*/ 2147483646 w 257"/>
                <a:gd name="T21" fmla="*/ 2147483646 h 237"/>
                <a:gd name="T22" fmla="*/ 2147483646 w 257"/>
                <a:gd name="T23" fmla="*/ 2147483646 h 237"/>
                <a:gd name="T24" fmla="*/ 2147483646 w 257"/>
                <a:gd name="T25" fmla="*/ 2147483646 h 237"/>
                <a:gd name="T26" fmla="*/ 2147483646 w 257"/>
                <a:gd name="T27" fmla="*/ 2147483646 h 237"/>
                <a:gd name="T28" fmla="*/ 2147483646 w 257"/>
                <a:gd name="T29" fmla="*/ 2147483646 h 237"/>
                <a:gd name="T30" fmla="*/ 2147483646 w 257"/>
                <a:gd name="T31" fmla="*/ 2147483646 h 237"/>
                <a:gd name="T32" fmla="*/ 2147483646 w 257"/>
                <a:gd name="T33" fmla="*/ 2147483646 h 237"/>
                <a:gd name="T34" fmla="*/ 2147483646 w 257"/>
                <a:gd name="T35" fmla="*/ 2147483646 h 237"/>
                <a:gd name="T36" fmla="*/ 2147483646 w 257"/>
                <a:gd name="T37" fmla="*/ 2147483646 h 237"/>
                <a:gd name="T38" fmla="*/ 2147483646 w 257"/>
                <a:gd name="T39" fmla="*/ 2147483646 h 237"/>
                <a:gd name="T40" fmla="*/ 2147483646 w 257"/>
                <a:gd name="T41" fmla="*/ 2147483646 h 237"/>
                <a:gd name="T42" fmla="*/ 2147483646 w 257"/>
                <a:gd name="T43" fmla="*/ 2147483646 h 237"/>
                <a:gd name="T44" fmla="*/ 2147483646 w 257"/>
                <a:gd name="T45" fmla="*/ 2147483646 h 237"/>
                <a:gd name="T46" fmla="*/ 2147483646 w 257"/>
                <a:gd name="T47" fmla="*/ 2147483646 h 237"/>
                <a:gd name="T48" fmla="*/ 2147483646 w 257"/>
                <a:gd name="T49" fmla="*/ 2147483646 h 237"/>
                <a:gd name="T50" fmla="*/ 2147483646 w 257"/>
                <a:gd name="T51" fmla="*/ 2147483646 h 237"/>
                <a:gd name="T52" fmla="*/ 2147483646 w 257"/>
                <a:gd name="T53" fmla="*/ 2147483646 h 237"/>
                <a:gd name="T54" fmla="*/ 2147483646 w 257"/>
                <a:gd name="T55" fmla="*/ 2147483646 h 237"/>
                <a:gd name="T56" fmla="*/ 2147483646 w 257"/>
                <a:gd name="T57" fmla="*/ 2147483646 h 237"/>
                <a:gd name="T58" fmla="*/ 2147483646 w 257"/>
                <a:gd name="T59" fmla="*/ 2147483646 h 237"/>
                <a:gd name="T60" fmla="*/ 2147483646 w 257"/>
                <a:gd name="T61" fmla="*/ 2147483646 h 237"/>
                <a:gd name="T62" fmla="*/ 2147483646 w 257"/>
                <a:gd name="T63" fmla="*/ 2147483646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5AEA39E7-5075-402A-ED06-02F78BD6C14D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2147483646 w 124"/>
                <a:gd name="T1" fmla="*/ 0 h 110"/>
                <a:gd name="T2" fmla="*/ 2147483646 w 124"/>
                <a:gd name="T3" fmla="*/ 2147483646 h 110"/>
                <a:gd name="T4" fmla="*/ 2147483646 w 124"/>
                <a:gd name="T5" fmla="*/ 2147483646 h 110"/>
                <a:gd name="T6" fmla="*/ 2147483646 w 124"/>
                <a:gd name="T7" fmla="*/ 2147483646 h 110"/>
                <a:gd name="T8" fmla="*/ 2147483646 w 124"/>
                <a:gd name="T9" fmla="*/ 2147483646 h 110"/>
                <a:gd name="T10" fmla="*/ 2147483646 w 124"/>
                <a:gd name="T11" fmla="*/ 2147483646 h 110"/>
                <a:gd name="T12" fmla="*/ 2147483646 w 124"/>
                <a:gd name="T13" fmla="*/ 2147483646 h 110"/>
                <a:gd name="T14" fmla="*/ 2147483646 w 124"/>
                <a:gd name="T15" fmla="*/ 2147483646 h 110"/>
                <a:gd name="T16" fmla="*/ 2147483646 w 124"/>
                <a:gd name="T17" fmla="*/ 2147483646 h 110"/>
                <a:gd name="T18" fmla="*/ 0 w 124"/>
                <a:gd name="T19" fmla="*/ 2147483646 h 110"/>
                <a:gd name="T20" fmla="*/ 2147483646 w 124"/>
                <a:gd name="T21" fmla="*/ 2147483646 h 110"/>
                <a:gd name="T22" fmla="*/ 2147483646 w 124"/>
                <a:gd name="T23" fmla="*/ 2147483646 h 110"/>
                <a:gd name="T24" fmla="*/ 2147483646 w 124"/>
                <a:gd name="T25" fmla="*/ 2147483646 h 110"/>
                <a:gd name="T26" fmla="*/ 2147483646 w 124"/>
                <a:gd name="T27" fmla="*/ 2147483646 h 110"/>
                <a:gd name="T28" fmla="*/ 2147483646 w 124"/>
                <a:gd name="T29" fmla="*/ 2147483646 h 110"/>
                <a:gd name="T30" fmla="*/ 2147483646 w 124"/>
                <a:gd name="T31" fmla="*/ 2147483646 h 110"/>
                <a:gd name="T32" fmla="*/ 2147483646 w 124"/>
                <a:gd name="T33" fmla="*/ 2147483646 h 110"/>
                <a:gd name="T34" fmla="*/ 2147483646 w 124"/>
                <a:gd name="T35" fmla="*/ 2147483646 h 110"/>
                <a:gd name="T36" fmla="*/ 2147483646 w 124"/>
                <a:gd name="T37" fmla="*/ 2147483646 h 110"/>
                <a:gd name="T38" fmla="*/ 2147483646 w 124"/>
                <a:gd name="T39" fmla="*/ 2147483646 h 110"/>
                <a:gd name="T40" fmla="*/ 2147483646 w 124"/>
                <a:gd name="T41" fmla="*/ 2147483646 h 110"/>
                <a:gd name="T42" fmla="*/ 2147483646 w 124"/>
                <a:gd name="T43" fmla="*/ 2147483646 h 110"/>
                <a:gd name="T44" fmla="*/ 2147483646 w 124"/>
                <a:gd name="T45" fmla="*/ 2147483646 h 110"/>
                <a:gd name="T46" fmla="*/ 2147483646 w 124"/>
                <a:gd name="T47" fmla="*/ 2147483646 h 110"/>
                <a:gd name="T48" fmla="*/ 2147483646 w 124"/>
                <a:gd name="T49" fmla="*/ 2147483646 h 110"/>
                <a:gd name="T50" fmla="*/ 2147483646 w 124"/>
                <a:gd name="T51" fmla="*/ 2147483646 h 110"/>
                <a:gd name="T52" fmla="*/ 2147483646 w 124"/>
                <a:gd name="T53" fmla="*/ 2147483646 h 110"/>
                <a:gd name="T54" fmla="*/ 2147483646 w 124"/>
                <a:gd name="T55" fmla="*/ 2147483646 h 110"/>
                <a:gd name="T56" fmla="*/ 2147483646 w 124"/>
                <a:gd name="T57" fmla="*/ 2147483646 h 110"/>
                <a:gd name="T58" fmla="*/ 21474836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2C1A2BC4-540A-6E5A-8D31-8E6C2AB1A9F6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147483646 w 46"/>
                <a:gd name="T1" fmla="*/ 0 h 94"/>
                <a:gd name="T2" fmla="*/ 2147483646 w 46"/>
                <a:gd name="T3" fmla="*/ 2147483646 h 94"/>
                <a:gd name="T4" fmla="*/ 2147483646 w 46"/>
                <a:gd name="T5" fmla="*/ 2147483646 h 94"/>
                <a:gd name="T6" fmla="*/ 2147483646 w 46"/>
                <a:gd name="T7" fmla="*/ 2147483646 h 94"/>
                <a:gd name="T8" fmla="*/ 0 w 46"/>
                <a:gd name="T9" fmla="*/ 2147483646 h 94"/>
                <a:gd name="T10" fmla="*/ 2147483646 w 46"/>
                <a:gd name="T11" fmla="*/ 2147483646 h 94"/>
                <a:gd name="T12" fmla="*/ 2147483646 w 46"/>
                <a:gd name="T13" fmla="*/ 2147483646 h 94"/>
                <a:gd name="T14" fmla="*/ 2147483646 w 46"/>
                <a:gd name="T15" fmla="*/ 2147483646 h 94"/>
                <a:gd name="T16" fmla="*/ 2147483646 w 46"/>
                <a:gd name="T17" fmla="*/ 2147483646 h 94"/>
                <a:gd name="T18" fmla="*/ 2147483646 w 46"/>
                <a:gd name="T19" fmla="*/ 2147483646 h 94"/>
                <a:gd name="T20" fmla="*/ 2147483646 w 46"/>
                <a:gd name="T21" fmla="*/ 2147483646 h 94"/>
                <a:gd name="T22" fmla="*/ 2147483646 w 46"/>
                <a:gd name="T23" fmla="*/ 2147483646 h 94"/>
                <a:gd name="T24" fmla="*/ 2147483646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BC8E0386-6619-8F02-D07B-A77E88012CC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2">
              <a:extLst>
                <a:ext uri="{FF2B5EF4-FFF2-40B4-BE49-F238E27FC236}">
                  <a16:creationId xmlns:a16="http://schemas.microsoft.com/office/drawing/2014/main" id="{797C5E33-0473-1658-177D-DBB30413FAE5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2147483646 w 149"/>
                <a:gd name="T3" fmla="*/ 2147483646 h 704"/>
                <a:gd name="T4" fmla="*/ 2147483646 w 149"/>
                <a:gd name="T5" fmla="*/ 2147483646 h 704"/>
                <a:gd name="T6" fmla="*/ 2147483646 w 149"/>
                <a:gd name="T7" fmla="*/ 2147483646 h 704"/>
                <a:gd name="T8" fmla="*/ 2147483646 w 149"/>
                <a:gd name="T9" fmla="*/ 2147483646 h 704"/>
                <a:gd name="T10" fmla="*/ 2147483646 w 149"/>
                <a:gd name="T11" fmla="*/ 2147483646 h 704"/>
                <a:gd name="T12" fmla="*/ 2147483646 w 149"/>
                <a:gd name="T13" fmla="*/ 2147483646 h 704"/>
                <a:gd name="T14" fmla="*/ 2147483646 w 149"/>
                <a:gd name="T15" fmla="*/ 2147483646 h 704"/>
                <a:gd name="T16" fmla="*/ 2147483646 w 149"/>
                <a:gd name="T17" fmla="*/ 2147483646 h 704"/>
                <a:gd name="T18" fmla="*/ 2147483646 w 149"/>
                <a:gd name="T19" fmla="*/ 2147483646 h 704"/>
                <a:gd name="T20" fmla="*/ 2147483646 w 149"/>
                <a:gd name="T21" fmla="*/ 2147483646 h 704"/>
                <a:gd name="T22" fmla="*/ 2147483646 w 149"/>
                <a:gd name="T23" fmla="*/ 2147483646 h 704"/>
                <a:gd name="T24" fmla="*/ 2147483646 w 149"/>
                <a:gd name="T25" fmla="*/ 2147483646 h 704"/>
                <a:gd name="T26" fmla="*/ 2147483646 w 149"/>
                <a:gd name="T27" fmla="*/ 2147483646 h 704"/>
                <a:gd name="T28" fmla="*/ 2147483646 w 149"/>
                <a:gd name="T29" fmla="*/ 2147483646 h 704"/>
                <a:gd name="T30" fmla="*/ 2147483646 w 149"/>
                <a:gd name="T31" fmla="*/ 2147483646 h 704"/>
                <a:gd name="T32" fmla="*/ 2147483646 w 149"/>
                <a:gd name="T33" fmla="*/ 2147483646 h 704"/>
                <a:gd name="T34" fmla="*/ 2147483646 w 149"/>
                <a:gd name="T35" fmla="*/ 2147483646 h 704"/>
                <a:gd name="T36" fmla="*/ 2147483646 w 149"/>
                <a:gd name="T37" fmla="*/ 2147483646 h 704"/>
                <a:gd name="T38" fmla="*/ 2147483646 w 149"/>
                <a:gd name="T39" fmla="*/ 2147483646 h 704"/>
                <a:gd name="T40" fmla="*/ 2147483646 w 149"/>
                <a:gd name="T41" fmla="*/ 2147483646 h 704"/>
                <a:gd name="T42" fmla="*/ 2147483646 w 149"/>
                <a:gd name="T43" fmla="*/ 2147483646 h 704"/>
                <a:gd name="T44" fmla="*/ 2147483646 w 149"/>
                <a:gd name="T45" fmla="*/ 2147483646 h 704"/>
                <a:gd name="T46" fmla="*/ 2147483646 w 149"/>
                <a:gd name="T47" fmla="*/ 2147483646 h 704"/>
                <a:gd name="T48" fmla="*/ 2147483646 w 149"/>
                <a:gd name="T49" fmla="*/ 2147483646 h 704"/>
                <a:gd name="T50" fmla="*/ 2147483646 w 149"/>
                <a:gd name="T51" fmla="*/ 2147483646 h 704"/>
                <a:gd name="T52" fmla="*/ 2147483646 w 149"/>
                <a:gd name="T53" fmla="*/ 2147483646 h 704"/>
                <a:gd name="T54" fmla="*/ 2147483646 w 149"/>
                <a:gd name="T55" fmla="*/ 2147483646 h 704"/>
                <a:gd name="T56" fmla="*/ 2147483646 w 149"/>
                <a:gd name="T57" fmla="*/ 2147483646 h 704"/>
                <a:gd name="T58" fmla="*/ 2147483646 w 149"/>
                <a:gd name="T59" fmla="*/ 2147483646 h 704"/>
                <a:gd name="T60" fmla="*/ 2147483646 w 149"/>
                <a:gd name="T61" fmla="*/ 2147483646 h 704"/>
                <a:gd name="T62" fmla="*/ 2147483646 w 149"/>
                <a:gd name="T63" fmla="*/ 2147483646 h 704"/>
                <a:gd name="T64" fmla="*/ 2147483646 w 149"/>
                <a:gd name="T65" fmla="*/ 2147483646 h 704"/>
                <a:gd name="T66" fmla="*/ 2147483646 w 149"/>
                <a:gd name="T67" fmla="*/ 2147483646 h 704"/>
                <a:gd name="T68" fmla="*/ 2147483646 w 149"/>
                <a:gd name="T69" fmla="*/ 2147483646 h 704"/>
                <a:gd name="T70" fmla="*/ 2147483646 w 149"/>
                <a:gd name="T71" fmla="*/ 2147483646 h 704"/>
                <a:gd name="T72" fmla="*/ 2147483646 w 149"/>
                <a:gd name="T73" fmla="*/ 2147483646 h 704"/>
                <a:gd name="T74" fmla="*/ 2147483646 w 149"/>
                <a:gd name="T75" fmla="*/ 2147483646 h 704"/>
                <a:gd name="T76" fmla="*/ 2147483646 w 149"/>
                <a:gd name="T77" fmla="*/ 2147483646 h 704"/>
                <a:gd name="T78" fmla="*/ 2147483646 w 149"/>
                <a:gd name="T79" fmla="*/ 2147483646 h 704"/>
                <a:gd name="T80" fmla="*/ 2147483646 w 149"/>
                <a:gd name="T81" fmla="*/ 2147483646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B0B23A53-1418-4307-E9FA-387B3DA5EE9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1423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424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5D81EE0B-5122-9061-4A3E-8C5C5952AC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A0484DB8-8D8F-1520-BB31-C544EFA39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FEAAC516-2096-5866-4D37-2B77F164E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AAB8CF1-0305-475B-8289-644791F81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08227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09BC2B0F-ED96-4143-08F5-CAED43C08F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FC2B7B48-BE62-506D-C06E-85CAEEE530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8AE9CD1B-010E-020E-19FE-F76E600035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BD47168-B9C6-4222-A8C5-0BE89ED94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625212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05694F27-FC79-CB1C-AEA2-D1447DD896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B90BDE95-FE28-EAF1-A042-5E55B0F08A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C993E3B1-131C-18B0-5F21-1051BBFD15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B4C78096-6700-4B15-AC76-AFC2D60383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6505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DE31C764-1C18-32F9-9C00-E984EFBDB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5DC50DC-0225-C71D-7F52-F6F3A7DB43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DE50358D-FA0F-EF4D-0FF3-ECAD4176D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E2012C4-04E8-47F1-8CD0-7EDB81B546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383689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8B9CF50C-D5EA-EA66-3E9F-D8D057CF56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97E88C4A-8DA2-7838-1C3F-3E219DB002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>
            <a:extLst>
              <a:ext uri="{FF2B5EF4-FFF2-40B4-BE49-F238E27FC236}">
                <a16:creationId xmlns:a16="http://schemas.microsoft.com/office/drawing/2014/main" id="{42C2D792-62F1-7202-92B7-B00372AFA8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25C7BEF-8B59-4634-AE54-C217A94456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64374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7">
            <a:extLst>
              <a:ext uri="{FF2B5EF4-FFF2-40B4-BE49-F238E27FC236}">
                <a16:creationId xmlns:a16="http://schemas.microsoft.com/office/drawing/2014/main" id="{449B24C0-C7ED-54DB-3135-373FABB523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82257A1C-24FB-B573-6A31-B2341C7E5F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F4A450C1-4D11-415A-5033-C3D2E1FD9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BD5A71C2-A26D-4361-BF35-0EFB153FEC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7971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93C0A3-1C98-58AE-BBA1-DDAFD2C9BE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57C4F9-3FD5-0DCD-A9D6-1FFBBE6DA6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6CE2F86-7D9B-CB60-1859-0E1153E2C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60A0E-19C6-413F-9AA3-9D1276ECD8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77752"/>
      </p:ext>
    </p:extLst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>
            <a:extLst>
              <a:ext uri="{FF2B5EF4-FFF2-40B4-BE49-F238E27FC236}">
                <a16:creationId xmlns:a16="http://schemas.microsoft.com/office/drawing/2014/main" id="{86E24F82-6EA3-06EE-D86C-95A4E49A21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FFF1472E-7F70-D3D4-8BDC-3A7F790A4D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0159CB6B-58B9-03D8-86C2-8A4E6CDEDF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9C96C27-F0F9-48B4-B6B8-CDFC20061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651382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108E408D-5EDE-929F-45AE-57F479037B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478BB24A-2DBD-6574-06CE-20FB8007A3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4201011B-51E8-D275-8B36-4CEFC2610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9FFB206-4508-4696-8376-C4950E4B4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85893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3E48DCF2-71AB-7360-8ABE-CF20F13F30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ECCEB06D-F7CF-8CF7-53DB-1040F200BD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DA1DF434-6D87-1573-1442-6C5BC506AC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A6322E8-71AD-4F3C-BD39-54E319E1B6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77598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5C60DA2B-A027-173C-EFB2-1F2A9D3401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1B791B85-9498-FE28-A91B-2F3BE8FB2F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DFDEBC0D-1F41-8599-C1FB-FED64E7732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FB5E4B5-156F-4C04-8062-05C298D230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4984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D442F1D5-CF44-B3B8-9E4B-A731CFC0A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DE6BA558-8CEC-D4A1-4A33-333FE1F79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6B58EDF0-99DC-103F-5DFE-01DC8F9C20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FF92877-7D03-4E26-B714-F752E5ACFD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66066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95EF8488-C60C-1421-A9F7-A200713E8F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8943C64E-7600-112C-CA06-10AF2333CC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C9ABBBD5-E8FE-C8C7-9570-ACCD1D5F0B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C012CA1-213D-4FBC-9987-48436323B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454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E3DDEB22-1D9A-4773-F6EC-43E18AC441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4C949FA2-1272-F058-790B-09B943FF7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>
            <a:extLst>
              <a:ext uri="{FF2B5EF4-FFF2-40B4-BE49-F238E27FC236}">
                <a16:creationId xmlns:a16="http://schemas.microsoft.com/office/drawing/2014/main" id="{4F39C5BD-4AC1-3503-751C-C79AFEECA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7A35290-7557-418B-ACE3-1691840A4C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819930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A97E8AA1-1457-81E4-66AD-F5CD9E9E89D4}"/>
              </a:ext>
            </a:extLst>
          </p:cNvPr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流程图: 过程 8">
            <a:extLst>
              <a:ext uri="{FF2B5EF4-FFF2-40B4-BE49-F238E27FC236}">
                <a16:creationId xmlns:a16="http://schemas.microsoft.com/office/drawing/2014/main" id="{55E82289-3FE1-C92C-61CA-44095CDEF999}"/>
              </a:ext>
            </a:extLst>
          </p:cNvPr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E64CD-06C1-1464-A685-A36175ECC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348A4F-ED2F-8F20-5B84-E615EC675821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276225" y="828675"/>
            <a:ext cx="8591550" cy="0"/>
          </a:xfrm>
          <a:prstGeom prst="line">
            <a:avLst/>
          </a:prstGeom>
          <a:noFill/>
          <a:ln w="19050" algn="ctr">
            <a:solidFill>
              <a:srgbClr val="1557A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3988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328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:\WORK\工作\PPT\PPT新校徽\L15副本.jpg">
            <a:extLst>
              <a:ext uri="{FF2B5EF4-FFF2-40B4-BE49-F238E27FC236}">
                <a16:creationId xmlns:a16="http://schemas.microsoft.com/office/drawing/2014/main" id="{B59D0A4C-02E2-F30E-033B-86C2A92B63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38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E4FFEA8-B7D0-0141-367C-90F5FE27D0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9772F9F-C972-9E94-3C96-766E2213BF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9D7ABD0-D0C1-F626-02D7-A58FB21E44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4BF57-F09F-4696-94D6-FA47B56C77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604597"/>
      </p:ext>
    </p:extLst>
  </p:cSld>
  <p:clrMapOvr>
    <a:masterClrMapping/>
  </p:clrMapOvr>
  <p:transition>
    <p:blinds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34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A858CF-7C0C-4B07-09FF-51DAEF6487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B7C0C0F-7740-5A8E-0C7D-F7AB0CCF23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C9B20AF-2428-BE2E-A6AD-77C8FFD6B1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0DD62-A29D-46E5-8C20-AFC9856A3F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077068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6016" y="1916832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0734053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07E2DD7-000E-1C05-19E4-B4494958AE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B756590-ACE6-4EC2-C1C2-F699152D8D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471EF03-6B56-BC0D-3247-73FA48612A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B7CE6-F591-405E-8A38-12A2D86674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547611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2AA5208-C7DA-569E-EBF5-666B082876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03F9DF3-9C54-A225-9577-5265AEDB27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BD9C3F6-F8E5-C62C-0567-3C46F1547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05762-F71A-4581-B611-E0396DF3B7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8261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D04B0DE-163A-7A9F-C18E-DFB231D9CF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8A171DD-95F2-BBBF-765A-F97242DCEB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BA123CD-FE8F-AC62-CD83-8F54264296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40480-578B-45A1-8741-A511486F11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732407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168F72-E3BE-A82A-8CE4-0DAC2E5059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9050DC4-0657-B76D-0D71-A2AEA93480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FD6083C-13B2-ACBF-F95C-14DE060B02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98507-C97E-44E5-BF98-5C02AA312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899234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506BD74-8590-2B36-3FDE-2958C9517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188913"/>
            <a:ext cx="8001000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8CC183-428E-E081-3121-FBC144DCF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E0F28D99-B4C3-3CBD-449E-82B4CBC735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775" y="879475"/>
            <a:ext cx="80899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19050">
            <a:solidFill>
              <a:srgbClr val="1557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93F4F3E-6DA2-01FA-ADD7-5C2357405C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3D0004B-D722-0A82-60F3-80B8E41C3C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9D21874-B6E5-F63C-C295-E76424BBF5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>
              <a:defRPr/>
            </a:pPr>
            <a:fld id="{41818BBA-4A6E-4D81-B2D7-7E422B5783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476EE392-EAFD-6B73-74C2-9841E81A2B23}"/>
              </a:ext>
            </a:extLst>
          </p:cNvPr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6" name="流程图: 过程 8">
            <a:extLst>
              <a:ext uri="{FF2B5EF4-FFF2-40B4-BE49-F238E27FC236}">
                <a16:creationId xmlns:a16="http://schemas.microsoft.com/office/drawing/2014/main" id="{4D861C73-B125-6E9F-9818-7CA57669B5A0}"/>
              </a:ext>
            </a:extLst>
          </p:cNvPr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1034" name="图片 16">
            <a:extLst>
              <a:ext uri="{FF2B5EF4-FFF2-40B4-BE49-F238E27FC236}">
                <a16:creationId xmlns:a16="http://schemas.microsoft.com/office/drawing/2014/main" id="{05531F1D-2953-AE6A-1CEF-87E79F2118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42" r:id="rId1"/>
    <p:sldLayoutId id="2147485530" r:id="rId2"/>
    <p:sldLayoutId id="2147485531" r:id="rId3"/>
    <p:sldLayoutId id="2147485532" r:id="rId4"/>
    <p:sldLayoutId id="2147485543" r:id="rId5"/>
    <p:sldLayoutId id="2147485533" r:id="rId6"/>
    <p:sldLayoutId id="2147485534" r:id="rId7"/>
    <p:sldLayoutId id="2147485535" r:id="rId8"/>
    <p:sldLayoutId id="2147485536" r:id="rId9"/>
    <p:sldLayoutId id="2147485537" r:id="rId10"/>
    <p:sldLayoutId id="2147485538" r:id="rId11"/>
    <p:sldLayoutId id="2147485539" r:id="rId12"/>
    <p:sldLayoutId id="2147485544" r:id="rId13"/>
  </p:sldLayoutIdLst>
  <p:transition>
    <p:blinds dir="vert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黑体" panose="02010609060101010101" pitchFamily="49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  <a:cs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  <a:cs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  <a:cs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  <a:cs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b="1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b="1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>
            <a:extLst>
              <a:ext uri="{FF2B5EF4-FFF2-40B4-BE49-F238E27FC236}">
                <a16:creationId xmlns:a16="http://schemas.microsoft.com/office/drawing/2014/main" id="{37D337A9-FABD-F51D-C078-C440FD90C6DC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0"/>
            <a:ext cx="2833688" cy="6856413"/>
            <a:chOff x="-5" y="0"/>
            <a:chExt cx="1785" cy="4319"/>
          </a:xfrm>
        </p:grpSpPr>
        <p:sp>
          <p:nvSpPr>
            <p:cNvPr id="2056" name="Freeform 3">
              <a:extLst>
                <a:ext uri="{FF2B5EF4-FFF2-40B4-BE49-F238E27FC236}">
                  <a16:creationId xmlns:a16="http://schemas.microsoft.com/office/drawing/2014/main" id="{162D3249-F48F-0573-A5AF-F7C3B3EAF49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-5" y="3262"/>
              <a:ext cx="472" cy="802"/>
            </a:xfrm>
            <a:custGeom>
              <a:avLst/>
              <a:gdLst>
                <a:gd name="T0" fmla="*/ 5 w 472"/>
                <a:gd name="T1" fmla="*/ 32 h 802"/>
                <a:gd name="T2" fmla="*/ 189 w 472"/>
                <a:gd name="T3" fmla="*/ 26 h 802"/>
                <a:gd name="T4" fmla="*/ 309 w 472"/>
                <a:gd name="T5" fmla="*/ 66 h 802"/>
                <a:gd name="T6" fmla="*/ 357 w 472"/>
                <a:gd name="T7" fmla="*/ 98 h 802"/>
                <a:gd name="T8" fmla="*/ 413 w 472"/>
                <a:gd name="T9" fmla="*/ 162 h 802"/>
                <a:gd name="T10" fmla="*/ 437 w 472"/>
                <a:gd name="T11" fmla="*/ 250 h 802"/>
                <a:gd name="T12" fmla="*/ 397 w 472"/>
                <a:gd name="T13" fmla="*/ 530 h 802"/>
                <a:gd name="T14" fmla="*/ 341 w 472"/>
                <a:gd name="T15" fmla="*/ 634 h 802"/>
                <a:gd name="T16" fmla="*/ 173 w 472"/>
                <a:gd name="T17" fmla="*/ 714 h 802"/>
                <a:gd name="T18" fmla="*/ 77 w 472"/>
                <a:gd name="T19" fmla="*/ 730 h 802"/>
                <a:gd name="T20" fmla="*/ 69 w 472"/>
                <a:gd name="T21" fmla="*/ 802 h 802"/>
                <a:gd name="T22" fmla="*/ 7 w 472"/>
                <a:gd name="T23" fmla="*/ 788 h 802"/>
                <a:gd name="T24" fmla="*/ 5 w 472"/>
                <a:gd name="T25" fmla="*/ 751 h 802"/>
                <a:gd name="T26" fmla="*/ 37 w 472"/>
                <a:gd name="T27" fmla="*/ 722 h 802"/>
                <a:gd name="T28" fmla="*/ 5 w 472"/>
                <a:gd name="T29" fmla="*/ 670 h 802"/>
                <a:gd name="T30" fmla="*/ 5 w 472"/>
                <a:gd name="T31" fmla="*/ 32 h 8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7" name="Group 4">
              <a:extLst>
                <a:ext uri="{FF2B5EF4-FFF2-40B4-BE49-F238E27FC236}">
                  <a16:creationId xmlns:a16="http://schemas.microsoft.com/office/drawing/2014/main" id="{C2998718-A091-8D94-AD3D-B2C2B82D85B1}"/>
                </a:ext>
              </a:extLst>
            </p:cNvPr>
            <p:cNvGrpSpPr>
              <a:grpSpLocks/>
            </p:cNvGrpSpPr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2095" name="Freeform 5">
                <a:extLst>
                  <a:ext uri="{FF2B5EF4-FFF2-40B4-BE49-F238E27FC236}">
                    <a16:creationId xmlns:a16="http://schemas.microsoft.com/office/drawing/2014/main" id="{4544908C-A47C-1725-3BF2-56E59F5DE66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" name="Freeform 6">
                <a:extLst>
                  <a:ext uri="{FF2B5EF4-FFF2-40B4-BE49-F238E27FC236}">
                    <a16:creationId xmlns:a16="http://schemas.microsoft.com/office/drawing/2014/main" id="{6938282F-8DF8-EB10-F8DA-AEB5FE1F899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" name="Freeform 7">
                <a:extLst>
                  <a:ext uri="{FF2B5EF4-FFF2-40B4-BE49-F238E27FC236}">
                    <a16:creationId xmlns:a16="http://schemas.microsoft.com/office/drawing/2014/main" id="{A07D0EBF-2228-F277-DE00-E243AB89632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58" name="Freeform 8">
              <a:extLst>
                <a:ext uri="{FF2B5EF4-FFF2-40B4-BE49-F238E27FC236}">
                  <a16:creationId xmlns:a16="http://schemas.microsoft.com/office/drawing/2014/main" id="{885EBE64-8CE3-9A15-C245-C5931813E1E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0" y="1736"/>
              <a:ext cx="710" cy="768"/>
            </a:xfrm>
            <a:custGeom>
              <a:avLst/>
              <a:gdLst>
                <a:gd name="T0" fmla="*/ 14 w 710"/>
                <a:gd name="T1" fmla="*/ 416 h 768"/>
                <a:gd name="T2" fmla="*/ 14 w 710"/>
                <a:gd name="T3" fmla="*/ 272 h 768"/>
                <a:gd name="T4" fmla="*/ 102 w 710"/>
                <a:gd name="T5" fmla="*/ 144 h 768"/>
                <a:gd name="T6" fmla="*/ 150 w 710"/>
                <a:gd name="T7" fmla="*/ 96 h 768"/>
                <a:gd name="T8" fmla="*/ 198 w 710"/>
                <a:gd name="T9" fmla="*/ 64 h 768"/>
                <a:gd name="T10" fmla="*/ 350 w 710"/>
                <a:gd name="T11" fmla="*/ 0 h 768"/>
                <a:gd name="T12" fmla="*/ 534 w 710"/>
                <a:gd name="T13" fmla="*/ 8 h 768"/>
                <a:gd name="T14" fmla="*/ 662 w 710"/>
                <a:gd name="T15" fmla="*/ 96 h 768"/>
                <a:gd name="T16" fmla="*/ 710 w 710"/>
                <a:gd name="T17" fmla="*/ 200 h 768"/>
                <a:gd name="T18" fmla="*/ 702 w 710"/>
                <a:gd name="T19" fmla="*/ 400 h 768"/>
                <a:gd name="T20" fmla="*/ 678 w 710"/>
                <a:gd name="T21" fmla="*/ 448 h 768"/>
                <a:gd name="T22" fmla="*/ 550 w 710"/>
                <a:gd name="T23" fmla="*/ 632 h 768"/>
                <a:gd name="T24" fmla="*/ 518 w 710"/>
                <a:gd name="T25" fmla="*/ 656 h 768"/>
                <a:gd name="T26" fmla="*/ 470 w 710"/>
                <a:gd name="T27" fmla="*/ 664 h 768"/>
                <a:gd name="T28" fmla="*/ 518 w 710"/>
                <a:gd name="T29" fmla="*/ 680 h 768"/>
                <a:gd name="T30" fmla="*/ 566 w 710"/>
                <a:gd name="T31" fmla="*/ 696 h 768"/>
                <a:gd name="T32" fmla="*/ 574 w 710"/>
                <a:gd name="T33" fmla="*/ 720 h 768"/>
                <a:gd name="T34" fmla="*/ 526 w 710"/>
                <a:gd name="T35" fmla="*/ 736 h 768"/>
                <a:gd name="T36" fmla="*/ 502 w 710"/>
                <a:gd name="T37" fmla="*/ 752 h 768"/>
                <a:gd name="T38" fmla="*/ 454 w 710"/>
                <a:gd name="T39" fmla="*/ 768 h 768"/>
                <a:gd name="T40" fmla="*/ 438 w 710"/>
                <a:gd name="T41" fmla="*/ 712 h 768"/>
                <a:gd name="T42" fmla="*/ 246 w 710"/>
                <a:gd name="T43" fmla="*/ 688 h 768"/>
                <a:gd name="T44" fmla="*/ 134 w 710"/>
                <a:gd name="T45" fmla="*/ 648 h 768"/>
                <a:gd name="T46" fmla="*/ 110 w 710"/>
                <a:gd name="T47" fmla="*/ 624 h 768"/>
                <a:gd name="T48" fmla="*/ 78 w 710"/>
                <a:gd name="T49" fmla="*/ 576 h 768"/>
                <a:gd name="T50" fmla="*/ 54 w 710"/>
                <a:gd name="T51" fmla="*/ 464 h 768"/>
                <a:gd name="T52" fmla="*/ 30 w 710"/>
                <a:gd name="T53" fmla="*/ 408 h 768"/>
                <a:gd name="T54" fmla="*/ 22 w 710"/>
                <a:gd name="T55" fmla="*/ 384 h 768"/>
                <a:gd name="T56" fmla="*/ 14 w 710"/>
                <a:gd name="T57" fmla="*/ 416 h 7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9" name="Group 9">
              <a:extLst>
                <a:ext uri="{FF2B5EF4-FFF2-40B4-BE49-F238E27FC236}">
                  <a16:creationId xmlns:a16="http://schemas.microsoft.com/office/drawing/2014/main" id="{39D2503E-933E-B7F5-5CEF-A515DAE006AB}"/>
                </a:ext>
              </a:extLst>
            </p:cNvPr>
            <p:cNvGrpSpPr>
              <a:grpSpLocks/>
            </p:cNvGrpSpPr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2086" name="Freeform 10">
                <a:extLst>
                  <a:ext uri="{FF2B5EF4-FFF2-40B4-BE49-F238E27FC236}">
                    <a16:creationId xmlns:a16="http://schemas.microsoft.com/office/drawing/2014/main" id="{F0CEE801-6902-C9E8-0E04-C730EF383E6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373331" flipH="1">
                <a:off x="125" y="2787"/>
                <a:ext cx="313" cy="303"/>
              </a:xfrm>
              <a:custGeom>
                <a:avLst/>
                <a:gdLst>
                  <a:gd name="T0" fmla="*/ 301757 w 217"/>
                  <a:gd name="T1" fmla="*/ 1391177 h 210"/>
                  <a:gd name="T2" fmla="*/ 241098 w 217"/>
                  <a:gd name="T3" fmla="*/ 1315348 h 210"/>
                  <a:gd name="T4" fmla="*/ 173204 w 217"/>
                  <a:gd name="T5" fmla="*/ 1200981 h 210"/>
                  <a:gd name="T6" fmla="*/ 100555 w 217"/>
                  <a:gd name="T7" fmla="*/ 1050251 h 210"/>
                  <a:gd name="T8" fmla="*/ 30918 w 217"/>
                  <a:gd name="T9" fmla="*/ 893274 h 210"/>
                  <a:gd name="T10" fmla="*/ 0 w 217"/>
                  <a:gd name="T11" fmla="*/ 722832 h 210"/>
                  <a:gd name="T12" fmla="*/ 1 w 217"/>
                  <a:gd name="T13" fmla="*/ 541129 h 210"/>
                  <a:gd name="T14" fmla="*/ 59457 w 217"/>
                  <a:gd name="T15" fmla="*/ 375040 h 210"/>
                  <a:gd name="T16" fmla="*/ 178426 w 217"/>
                  <a:gd name="T17" fmla="*/ 235316 h 210"/>
                  <a:gd name="T18" fmla="*/ 297550 w 217"/>
                  <a:gd name="T19" fmla="*/ 145781 h 210"/>
                  <a:gd name="T20" fmla="*/ 395028 w 217"/>
                  <a:gd name="T21" fmla="*/ 79555 h 210"/>
                  <a:gd name="T22" fmla="*/ 473775 w 217"/>
                  <a:gd name="T23" fmla="*/ 44822 h 210"/>
                  <a:gd name="T24" fmla="*/ 535442 w 217"/>
                  <a:gd name="T25" fmla="*/ 31065 h 210"/>
                  <a:gd name="T26" fmla="*/ 579275 w 217"/>
                  <a:gd name="T27" fmla="*/ 31065 h 210"/>
                  <a:gd name="T28" fmla="*/ 683371 w 217"/>
                  <a:gd name="T29" fmla="*/ 0 h 210"/>
                  <a:gd name="T30" fmla="*/ 971405 w 217"/>
                  <a:gd name="T31" fmla="*/ 55137 h 210"/>
                  <a:gd name="T32" fmla="*/ 1051625 w 217"/>
                  <a:gd name="T33" fmla="*/ 79555 h 210"/>
                  <a:gd name="T34" fmla="*/ 1130598 w 217"/>
                  <a:gd name="T35" fmla="*/ 101036 h 210"/>
                  <a:gd name="T36" fmla="*/ 1198333 w 217"/>
                  <a:gd name="T37" fmla="*/ 124319 h 210"/>
                  <a:gd name="T38" fmla="*/ 1249835 w 217"/>
                  <a:gd name="T39" fmla="*/ 152770 h 210"/>
                  <a:gd name="T40" fmla="*/ 1306158 w 217"/>
                  <a:gd name="T41" fmla="*/ 179375 h 210"/>
                  <a:gd name="T42" fmla="*/ 1350465 w 217"/>
                  <a:gd name="T43" fmla="*/ 210341 h 210"/>
                  <a:gd name="T44" fmla="*/ 1385280 w 217"/>
                  <a:gd name="T45" fmla="*/ 250808 h 210"/>
                  <a:gd name="T46" fmla="*/ 1426011 w 217"/>
                  <a:gd name="T47" fmla="*/ 299782 h 210"/>
                  <a:gd name="T48" fmla="*/ 1350465 w 217"/>
                  <a:gd name="T49" fmla="*/ 268239 h 210"/>
                  <a:gd name="T50" fmla="*/ 1278122 w 217"/>
                  <a:gd name="T51" fmla="*/ 238967 h 210"/>
                  <a:gd name="T52" fmla="*/ 1205186 w 217"/>
                  <a:gd name="T53" fmla="*/ 220425 h 210"/>
                  <a:gd name="T54" fmla="*/ 1130598 w 217"/>
                  <a:gd name="T55" fmla="*/ 196014 h 210"/>
                  <a:gd name="T56" fmla="*/ 1071268 w 217"/>
                  <a:gd name="T57" fmla="*/ 179375 h 210"/>
                  <a:gd name="T58" fmla="*/ 1009284 w 217"/>
                  <a:gd name="T59" fmla="*/ 173827 h 210"/>
                  <a:gd name="T60" fmla="*/ 937830 w 217"/>
                  <a:gd name="T61" fmla="*/ 163090 h 210"/>
                  <a:gd name="T62" fmla="*/ 878617 w 217"/>
                  <a:gd name="T63" fmla="*/ 163090 h 210"/>
                  <a:gd name="T64" fmla="*/ 821859 w 217"/>
                  <a:gd name="T65" fmla="*/ 163090 h 210"/>
                  <a:gd name="T66" fmla="*/ 762439 w 217"/>
                  <a:gd name="T67" fmla="*/ 165621 h 210"/>
                  <a:gd name="T68" fmla="*/ 701533 w 217"/>
                  <a:gd name="T69" fmla="*/ 179375 h 210"/>
                  <a:gd name="T70" fmla="*/ 650189 w 217"/>
                  <a:gd name="T71" fmla="*/ 194261 h 210"/>
                  <a:gd name="T72" fmla="*/ 597816 w 217"/>
                  <a:gd name="T73" fmla="*/ 220425 h 210"/>
                  <a:gd name="T74" fmla="*/ 536224 w 217"/>
                  <a:gd name="T75" fmla="*/ 238967 h 210"/>
                  <a:gd name="T76" fmla="*/ 486366 w 217"/>
                  <a:gd name="T77" fmla="*/ 270217 h 210"/>
                  <a:gd name="T78" fmla="*/ 435253 w 217"/>
                  <a:gd name="T79" fmla="*/ 303492 h 210"/>
                  <a:gd name="T80" fmla="*/ 342145 w 217"/>
                  <a:gd name="T81" fmla="*/ 404420 h 210"/>
                  <a:gd name="T82" fmla="*/ 278430 w 217"/>
                  <a:gd name="T83" fmla="*/ 528905 h 210"/>
                  <a:gd name="T84" fmla="*/ 241098 w 217"/>
                  <a:gd name="T85" fmla="*/ 683649 h 210"/>
                  <a:gd name="T86" fmla="*/ 227721 w 217"/>
                  <a:gd name="T87" fmla="*/ 835841 h 210"/>
                  <a:gd name="T88" fmla="*/ 227721 w 217"/>
                  <a:gd name="T89" fmla="*/ 1004953 h 210"/>
                  <a:gd name="T90" fmla="*/ 249829 w 217"/>
                  <a:gd name="T91" fmla="*/ 1151114 h 210"/>
                  <a:gd name="T92" fmla="*/ 268920 w 217"/>
                  <a:gd name="T93" fmla="*/ 1285395 h 210"/>
                  <a:gd name="T94" fmla="*/ 301757 w 217"/>
                  <a:gd name="T95" fmla="*/ 1391177 h 21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" name="Freeform 11">
                <a:extLst>
                  <a:ext uri="{FF2B5EF4-FFF2-40B4-BE49-F238E27FC236}">
                    <a16:creationId xmlns:a16="http://schemas.microsoft.com/office/drawing/2014/main" id="{CB66381E-1C2A-F0CC-032F-AF8432AE35C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373331" flipH="1">
                <a:off x="41" y="2843"/>
                <a:ext cx="262" cy="308"/>
              </a:xfrm>
              <a:custGeom>
                <a:avLst/>
                <a:gdLst>
                  <a:gd name="T0" fmla="*/ 683801 w 182"/>
                  <a:gd name="T1" fmla="*/ 0 h 213"/>
                  <a:gd name="T2" fmla="*/ 701997 w 182"/>
                  <a:gd name="T3" fmla="*/ 14087 h 213"/>
                  <a:gd name="T4" fmla="*/ 741286 w 182"/>
                  <a:gd name="T5" fmla="*/ 57167 h 213"/>
                  <a:gd name="T6" fmla="*/ 797203 w 182"/>
                  <a:gd name="T7" fmla="*/ 128450 h 213"/>
                  <a:gd name="T8" fmla="*/ 861151 w 182"/>
                  <a:gd name="T9" fmla="*/ 232372 h 213"/>
                  <a:gd name="T10" fmla="*/ 909962 w 182"/>
                  <a:gd name="T11" fmla="*/ 361411 h 213"/>
                  <a:gd name="T12" fmla="*/ 942460 w 182"/>
                  <a:gd name="T13" fmla="*/ 532583 h 213"/>
                  <a:gd name="T14" fmla="*/ 942460 w 182"/>
                  <a:gd name="T15" fmla="*/ 734741 h 213"/>
                  <a:gd name="T16" fmla="*/ 902997 w 182"/>
                  <a:gd name="T17" fmla="*/ 973261 h 213"/>
                  <a:gd name="T18" fmla="*/ 880953 w 182"/>
                  <a:gd name="T19" fmla="*/ 1039711 h 213"/>
                  <a:gd name="T20" fmla="*/ 853596 w 182"/>
                  <a:gd name="T21" fmla="*/ 1094606 h 213"/>
                  <a:gd name="T22" fmla="*/ 824151 w 182"/>
                  <a:gd name="T23" fmla="*/ 1154539 h 213"/>
                  <a:gd name="T24" fmla="*/ 784455 w 182"/>
                  <a:gd name="T25" fmla="*/ 1207278 h 213"/>
                  <a:gd name="T26" fmla="*/ 731539 w 182"/>
                  <a:gd name="T27" fmla="*/ 1257672 h 213"/>
                  <a:gd name="T28" fmla="*/ 688157 w 182"/>
                  <a:gd name="T29" fmla="*/ 1295697 h 213"/>
                  <a:gd name="T30" fmla="*/ 641510 w 182"/>
                  <a:gd name="T31" fmla="*/ 1332570 h 213"/>
                  <a:gd name="T32" fmla="*/ 575158 w 182"/>
                  <a:gd name="T33" fmla="*/ 1362138 h 213"/>
                  <a:gd name="T34" fmla="*/ 514939 w 182"/>
                  <a:gd name="T35" fmla="*/ 1376782 h 213"/>
                  <a:gd name="T36" fmla="*/ 454782 w 182"/>
                  <a:gd name="T37" fmla="*/ 1394270 h 213"/>
                  <a:gd name="T38" fmla="*/ 384688 w 182"/>
                  <a:gd name="T39" fmla="*/ 1407345 h 213"/>
                  <a:gd name="T40" fmla="*/ 309559 w 182"/>
                  <a:gd name="T41" fmla="*/ 1407345 h 213"/>
                  <a:gd name="T42" fmla="*/ 229214 w 182"/>
                  <a:gd name="T43" fmla="*/ 1394270 h 213"/>
                  <a:gd name="T44" fmla="*/ 157122 w 182"/>
                  <a:gd name="T45" fmla="*/ 1376782 h 213"/>
                  <a:gd name="T46" fmla="*/ 73562 w 182"/>
                  <a:gd name="T47" fmla="*/ 1346628 h 213"/>
                  <a:gd name="T48" fmla="*/ 0 w 182"/>
                  <a:gd name="T49" fmla="*/ 1310842 h 213"/>
                  <a:gd name="T50" fmla="*/ 70239 w 182"/>
                  <a:gd name="T51" fmla="*/ 1362138 h 213"/>
                  <a:gd name="T52" fmla="*/ 139293 w 182"/>
                  <a:gd name="T53" fmla="*/ 1394270 h 213"/>
                  <a:gd name="T54" fmla="*/ 209540 w 182"/>
                  <a:gd name="T55" fmla="*/ 1428890 h 213"/>
                  <a:gd name="T56" fmla="*/ 268442 w 182"/>
                  <a:gd name="T57" fmla="*/ 1453863 h 213"/>
                  <a:gd name="T58" fmla="*/ 329967 w 182"/>
                  <a:gd name="T59" fmla="*/ 1474648 h 213"/>
                  <a:gd name="T60" fmla="*/ 397692 w 182"/>
                  <a:gd name="T61" fmla="*/ 1482917 h 213"/>
                  <a:gd name="T62" fmla="*/ 455536 w 182"/>
                  <a:gd name="T63" fmla="*/ 1485529 h 213"/>
                  <a:gd name="T64" fmla="*/ 517698 w 182"/>
                  <a:gd name="T65" fmla="*/ 1485529 h 213"/>
                  <a:gd name="T66" fmla="*/ 572502 w 182"/>
                  <a:gd name="T67" fmla="*/ 1482917 h 213"/>
                  <a:gd name="T68" fmla="*/ 627273 w 182"/>
                  <a:gd name="T69" fmla="*/ 1469062 h 213"/>
                  <a:gd name="T70" fmla="*/ 674772 w 182"/>
                  <a:gd name="T71" fmla="*/ 1453863 h 213"/>
                  <a:gd name="T72" fmla="*/ 725249 w 182"/>
                  <a:gd name="T73" fmla="*/ 1439187 h 213"/>
                  <a:gd name="T74" fmla="*/ 771024 w 182"/>
                  <a:gd name="T75" fmla="*/ 1421365 h 213"/>
                  <a:gd name="T76" fmla="*/ 814293 w 182"/>
                  <a:gd name="T77" fmla="*/ 1389605 h 213"/>
                  <a:gd name="T78" fmla="*/ 853596 w 182"/>
                  <a:gd name="T79" fmla="*/ 1362138 h 213"/>
                  <a:gd name="T80" fmla="*/ 889798 w 182"/>
                  <a:gd name="T81" fmla="*/ 1332570 h 213"/>
                  <a:gd name="T82" fmla="*/ 990644 w 182"/>
                  <a:gd name="T83" fmla="*/ 1228158 h 213"/>
                  <a:gd name="T84" fmla="*/ 1060215 w 182"/>
                  <a:gd name="T85" fmla="*/ 1124979 h 213"/>
                  <a:gd name="T86" fmla="*/ 1101363 w 182"/>
                  <a:gd name="T87" fmla="*/ 1005431 h 213"/>
                  <a:gd name="T88" fmla="*/ 1123909 w 182"/>
                  <a:gd name="T89" fmla="*/ 896050 h 213"/>
                  <a:gd name="T90" fmla="*/ 1137492 w 182"/>
                  <a:gd name="T91" fmla="*/ 777989 h 213"/>
                  <a:gd name="T92" fmla="*/ 1137492 w 182"/>
                  <a:gd name="T93" fmla="*/ 661259 h 213"/>
                  <a:gd name="T94" fmla="*/ 1142963 w 182"/>
                  <a:gd name="T95" fmla="*/ 552162 h 213"/>
                  <a:gd name="T96" fmla="*/ 1082647 w 182"/>
                  <a:gd name="T97" fmla="*/ 322145 h 213"/>
                  <a:gd name="T98" fmla="*/ 980321 w 182"/>
                  <a:gd name="T99" fmla="*/ 143392 h 213"/>
                  <a:gd name="T100" fmla="*/ 944023 w 182"/>
                  <a:gd name="T101" fmla="*/ 128450 h 213"/>
                  <a:gd name="T102" fmla="*/ 923492 w 182"/>
                  <a:gd name="T103" fmla="*/ 106546 h 213"/>
                  <a:gd name="T104" fmla="*/ 889798 w 182"/>
                  <a:gd name="T105" fmla="*/ 89057 h 213"/>
                  <a:gd name="T106" fmla="*/ 866414 w 182"/>
                  <a:gd name="T107" fmla="*/ 76855 h 213"/>
                  <a:gd name="T108" fmla="*/ 827975 w 182"/>
                  <a:gd name="T109" fmla="*/ 61588 h 213"/>
                  <a:gd name="T110" fmla="*/ 790166 w 182"/>
                  <a:gd name="T111" fmla="*/ 42592 h 213"/>
                  <a:gd name="T112" fmla="*/ 745258 w 182"/>
                  <a:gd name="T113" fmla="*/ 20370 h 213"/>
                  <a:gd name="T114" fmla="*/ 683801 w 182"/>
                  <a:gd name="T115" fmla="*/ 0 h 21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" name="Freeform 12">
                <a:extLst>
                  <a:ext uri="{FF2B5EF4-FFF2-40B4-BE49-F238E27FC236}">
                    <a16:creationId xmlns:a16="http://schemas.microsoft.com/office/drawing/2014/main" id="{32CE7FFE-2AE4-641E-F1E1-445082DF5ED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373331" flipH="1">
                <a:off x="121" y="2907"/>
                <a:ext cx="93" cy="156"/>
              </a:xfrm>
              <a:custGeom>
                <a:avLst/>
                <a:gdLst>
                  <a:gd name="T0" fmla="*/ 1 w 128"/>
                  <a:gd name="T1" fmla="*/ 0 h 217"/>
                  <a:gd name="T2" fmla="*/ 1 w 128"/>
                  <a:gd name="T3" fmla="*/ 1 h 217"/>
                  <a:gd name="T4" fmla="*/ 1 w 128"/>
                  <a:gd name="T5" fmla="*/ 1 h 217"/>
                  <a:gd name="T6" fmla="*/ 1 w 128"/>
                  <a:gd name="T7" fmla="*/ 1 h 217"/>
                  <a:gd name="T8" fmla="*/ 1 w 128"/>
                  <a:gd name="T9" fmla="*/ 1 h 217"/>
                  <a:gd name="T10" fmla="*/ 1 w 128"/>
                  <a:gd name="T11" fmla="*/ 1 h 217"/>
                  <a:gd name="T12" fmla="*/ 1 w 128"/>
                  <a:gd name="T13" fmla="*/ 1 h 217"/>
                  <a:gd name="T14" fmla="*/ 1 w 128"/>
                  <a:gd name="T15" fmla="*/ 1 h 217"/>
                  <a:gd name="T16" fmla="*/ 1 w 128"/>
                  <a:gd name="T17" fmla="*/ 1 h 217"/>
                  <a:gd name="T18" fmla="*/ 1 w 128"/>
                  <a:gd name="T19" fmla="*/ 1 h 217"/>
                  <a:gd name="T20" fmla="*/ 1 w 128"/>
                  <a:gd name="T21" fmla="*/ 1 h 217"/>
                  <a:gd name="T22" fmla="*/ 1 w 128"/>
                  <a:gd name="T23" fmla="*/ 1 h 217"/>
                  <a:gd name="T24" fmla="*/ 1 w 128"/>
                  <a:gd name="T25" fmla="*/ 1 h 217"/>
                  <a:gd name="T26" fmla="*/ 1 w 128"/>
                  <a:gd name="T27" fmla="*/ 1 h 217"/>
                  <a:gd name="T28" fmla="*/ 1 w 128"/>
                  <a:gd name="T29" fmla="*/ 1 h 217"/>
                  <a:gd name="T30" fmla="*/ 0 w 128"/>
                  <a:gd name="T31" fmla="*/ 1 h 217"/>
                  <a:gd name="T32" fmla="*/ 1 w 128"/>
                  <a:gd name="T33" fmla="*/ 1 h 217"/>
                  <a:gd name="T34" fmla="*/ 1 w 128"/>
                  <a:gd name="T35" fmla="*/ 1 h 217"/>
                  <a:gd name="T36" fmla="*/ 1 w 128"/>
                  <a:gd name="T37" fmla="*/ 1 h 217"/>
                  <a:gd name="T38" fmla="*/ 1 w 128"/>
                  <a:gd name="T39" fmla="*/ 1 h 217"/>
                  <a:gd name="T40" fmla="*/ 1 w 128"/>
                  <a:gd name="T41" fmla="*/ 1 h 217"/>
                  <a:gd name="T42" fmla="*/ 1 w 128"/>
                  <a:gd name="T43" fmla="*/ 1 h 217"/>
                  <a:gd name="T44" fmla="*/ 1 w 128"/>
                  <a:gd name="T45" fmla="*/ 1 h 217"/>
                  <a:gd name="T46" fmla="*/ 1 w 128"/>
                  <a:gd name="T47" fmla="*/ 1 h 217"/>
                  <a:gd name="T48" fmla="*/ 1 w 128"/>
                  <a:gd name="T49" fmla="*/ 0 h 2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" name="Freeform 13">
                <a:extLst>
                  <a:ext uri="{FF2B5EF4-FFF2-40B4-BE49-F238E27FC236}">
                    <a16:creationId xmlns:a16="http://schemas.microsoft.com/office/drawing/2014/main" id="{E03B7024-A0D2-3C44-3433-4E5F59ED9EDD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373331" flipH="1">
                <a:off x="313" y="3110"/>
                <a:ext cx="85" cy="93"/>
              </a:xfrm>
              <a:custGeom>
                <a:avLst/>
                <a:gdLst>
                  <a:gd name="T0" fmla="*/ 1 w 117"/>
                  <a:gd name="T1" fmla="*/ 0 h 132"/>
                  <a:gd name="T2" fmla="*/ 0 w 117"/>
                  <a:gd name="T3" fmla="*/ 1 h 132"/>
                  <a:gd name="T4" fmla="*/ 1 w 117"/>
                  <a:gd name="T5" fmla="*/ 1 h 132"/>
                  <a:gd name="T6" fmla="*/ 1 w 117"/>
                  <a:gd name="T7" fmla="*/ 1 h 132"/>
                  <a:gd name="T8" fmla="*/ 1 w 117"/>
                  <a:gd name="T9" fmla="*/ 1 h 132"/>
                  <a:gd name="T10" fmla="*/ 1 w 117"/>
                  <a:gd name="T11" fmla="*/ 1 h 132"/>
                  <a:gd name="T12" fmla="*/ 1 w 117"/>
                  <a:gd name="T13" fmla="*/ 1 h 132"/>
                  <a:gd name="T14" fmla="*/ 1 w 117"/>
                  <a:gd name="T15" fmla="*/ 1 h 132"/>
                  <a:gd name="T16" fmla="*/ 1 w 117"/>
                  <a:gd name="T17" fmla="*/ 1 h 132"/>
                  <a:gd name="T18" fmla="*/ 1 w 117"/>
                  <a:gd name="T19" fmla="*/ 1 h 132"/>
                  <a:gd name="T20" fmla="*/ 1 w 117"/>
                  <a:gd name="T21" fmla="*/ 1 h 132"/>
                  <a:gd name="T22" fmla="*/ 1 w 117"/>
                  <a:gd name="T23" fmla="*/ 1 h 132"/>
                  <a:gd name="T24" fmla="*/ 1 w 117"/>
                  <a:gd name="T25" fmla="*/ 1 h 132"/>
                  <a:gd name="T26" fmla="*/ 1 w 117"/>
                  <a:gd name="T27" fmla="*/ 1 h 132"/>
                  <a:gd name="T28" fmla="*/ 1 w 117"/>
                  <a:gd name="T29" fmla="*/ 1 h 132"/>
                  <a:gd name="T30" fmla="*/ 1 w 117"/>
                  <a:gd name="T31" fmla="*/ 1 h 132"/>
                  <a:gd name="T32" fmla="*/ 1 w 117"/>
                  <a:gd name="T33" fmla="*/ 1 h 132"/>
                  <a:gd name="T34" fmla="*/ 1 w 117"/>
                  <a:gd name="T35" fmla="*/ 1 h 132"/>
                  <a:gd name="T36" fmla="*/ 1 w 117"/>
                  <a:gd name="T37" fmla="*/ 1 h 132"/>
                  <a:gd name="T38" fmla="*/ 1 w 117"/>
                  <a:gd name="T39" fmla="*/ 1 h 132"/>
                  <a:gd name="T40" fmla="*/ 1 w 117"/>
                  <a:gd name="T41" fmla="*/ 1 h 132"/>
                  <a:gd name="T42" fmla="*/ 1 w 117"/>
                  <a:gd name="T43" fmla="*/ 1 h 132"/>
                  <a:gd name="T44" fmla="*/ 1 w 117"/>
                  <a:gd name="T45" fmla="*/ 1 h 132"/>
                  <a:gd name="T46" fmla="*/ 1 w 117"/>
                  <a:gd name="T47" fmla="*/ 1 h 132"/>
                  <a:gd name="T48" fmla="*/ 1 w 117"/>
                  <a:gd name="T49" fmla="*/ 1 h 132"/>
                  <a:gd name="T50" fmla="*/ 1 w 117"/>
                  <a:gd name="T51" fmla="*/ 1 h 132"/>
                  <a:gd name="T52" fmla="*/ 1 w 117"/>
                  <a:gd name="T53" fmla="*/ 0 h 13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" name="Freeform 14">
                <a:extLst>
                  <a:ext uri="{FF2B5EF4-FFF2-40B4-BE49-F238E27FC236}">
                    <a16:creationId xmlns:a16="http://schemas.microsoft.com/office/drawing/2014/main" id="{0164234C-AB25-1020-74F8-7DDC4587041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373331" flipH="1">
                <a:off x="289" y="3133"/>
                <a:ext cx="21" cy="55"/>
              </a:xfrm>
              <a:custGeom>
                <a:avLst/>
                <a:gdLst>
                  <a:gd name="T0" fmla="*/ 1 w 29"/>
                  <a:gd name="T1" fmla="*/ 0 h 77"/>
                  <a:gd name="T2" fmla="*/ 1 w 29"/>
                  <a:gd name="T3" fmla="*/ 0 h 77"/>
                  <a:gd name="T4" fmla="*/ 1 w 29"/>
                  <a:gd name="T5" fmla="*/ 1 h 77"/>
                  <a:gd name="T6" fmla="*/ 1 w 29"/>
                  <a:gd name="T7" fmla="*/ 1 h 77"/>
                  <a:gd name="T8" fmla="*/ 1 w 29"/>
                  <a:gd name="T9" fmla="*/ 1 h 77"/>
                  <a:gd name="T10" fmla="*/ 1 w 29"/>
                  <a:gd name="T11" fmla="*/ 1 h 77"/>
                  <a:gd name="T12" fmla="*/ 0 w 29"/>
                  <a:gd name="T13" fmla="*/ 1 h 77"/>
                  <a:gd name="T14" fmla="*/ 1 w 29"/>
                  <a:gd name="T15" fmla="*/ 1 h 77"/>
                  <a:gd name="T16" fmla="*/ 1 w 29"/>
                  <a:gd name="T17" fmla="*/ 1 h 77"/>
                  <a:gd name="T18" fmla="*/ 1 w 29"/>
                  <a:gd name="T19" fmla="*/ 1 h 77"/>
                  <a:gd name="T20" fmla="*/ 1 w 29"/>
                  <a:gd name="T21" fmla="*/ 1 h 77"/>
                  <a:gd name="T22" fmla="*/ 1 w 29"/>
                  <a:gd name="T23" fmla="*/ 1 h 77"/>
                  <a:gd name="T24" fmla="*/ 1 w 29"/>
                  <a:gd name="T25" fmla="*/ 0 h 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1" name="Group 15">
                <a:extLst>
                  <a:ext uri="{FF2B5EF4-FFF2-40B4-BE49-F238E27FC236}">
                    <a16:creationId xmlns:a16="http://schemas.microsoft.com/office/drawing/2014/main" id="{31C04D4C-10EB-8351-F92C-833E9A2B31EA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2092" name="Freeform 16">
                  <a:extLst>
                    <a:ext uri="{FF2B5EF4-FFF2-40B4-BE49-F238E27FC236}">
                      <a16:creationId xmlns:a16="http://schemas.microsoft.com/office/drawing/2014/main" id="{155676B1-0DB3-C097-778B-56F2A170BD35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 rot="4200091">
                  <a:off x="-243" y="1807"/>
                  <a:ext cx="143" cy="390"/>
                </a:xfrm>
                <a:custGeom>
                  <a:avLst/>
                  <a:gdLst>
                    <a:gd name="T0" fmla="*/ 1 w 207"/>
                    <a:gd name="T1" fmla="*/ 1 h 564"/>
                    <a:gd name="T2" fmla="*/ 1 w 207"/>
                    <a:gd name="T3" fmla="*/ 1 h 564"/>
                    <a:gd name="T4" fmla="*/ 1 w 207"/>
                    <a:gd name="T5" fmla="*/ 1 h 564"/>
                    <a:gd name="T6" fmla="*/ 0 w 207"/>
                    <a:gd name="T7" fmla="*/ 1 h 564"/>
                    <a:gd name="T8" fmla="*/ 0 w 207"/>
                    <a:gd name="T9" fmla="*/ 1 h 564"/>
                    <a:gd name="T10" fmla="*/ 1 w 207"/>
                    <a:gd name="T11" fmla="*/ 1 h 564"/>
                    <a:gd name="T12" fmla="*/ 1 w 207"/>
                    <a:gd name="T13" fmla="*/ 1 h 564"/>
                    <a:gd name="T14" fmla="*/ 1 w 207"/>
                    <a:gd name="T15" fmla="*/ 1 h 564"/>
                    <a:gd name="T16" fmla="*/ 1 w 207"/>
                    <a:gd name="T17" fmla="*/ 1 h 564"/>
                    <a:gd name="T18" fmla="*/ 1 w 207"/>
                    <a:gd name="T19" fmla="*/ 1 h 564"/>
                    <a:gd name="T20" fmla="*/ 1 w 207"/>
                    <a:gd name="T21" fmla="*/ 1 h 564"/>
                    <a:gd name="T22" fmla="*/ 1 w 207"/>
                    <a:gd name="T23" fmla="*/ 1 h 564"/>
                    <a:gd name="T24" fmla="*/ 1 w 207"/>
                    <a:gd name="T25" fmla="*/ 1 h 564"/>
                    <a:gd name="T26" fmla="*/ 1 w 207"/>
                    <a:gd name="T27" fmla="*/ 1 h 564"/>
                    <a:gd name="T28" fmla="*/ 1 w 207"/>
                    <a:gd name="T29" fmla="*/ 1 h 564"/>
                    <a:gd name="T30" fmla="*/ 1 w 207"/>
                    <a:gd name="T31" fmla="*/ 1 h 564"/>
                    <a:gd name="T32" fmla="*/ 1 w 207"/>
                    <a:gd name="T33" fmla="*/ 1 h 564"/>
                    <a:gd name="T34" fmla="*/ 1 w 207"/>
                    <a:gd name="T35" fmla="*/ 1 h 564"/>
                    <a:gd name="T36" fmla="*/ 1 w 207"/>
                    <a:gd name="T37" fmla="*/ 1 h 564"/>
                    <a:gd name="T38" fmla="*/ 1 w 207"/>
                    <a:gd name="T39" fmla="*/ 1 h 564"/>
                    <a:gd name="T40" fmla="*/ 1 w 207"/>
                    <a:gd name="T41" fmla="*/ 1 h 564"/>
                    <a:gd name="T42" fmla="*/ 1 w 207"/>
                    <a:gd name="T43" fmla="*/ 1 h 564"/>
                    <a:gd name="T44" fmla="*/ 1 w 207"/>
                    <a:gd name="T45" fmla="*/ 1 h 564"/>
                    <a:gd name="T46" fmla="*/ 1 w 207"/>
                    <a:gd name="T47" fmla="*/ 1 h 564"/>
                    <a:gd name="T48" fmla="*/ 1 w 207"/>
                    <a:gd name="T49" fmla="*/ 1 h 564"/>
                    <a:gd name="T50" fmla="*/ 1 w 207"/>
                    <a:gd name="T51" fmla="*/ 1 h 564"/>
                    <a:gd name="T52" fmla="*/ 1 w 207"/>
                    <a:gd name="T53" fmla="*/ 1 h 564"/>
                    <a:gd name="T54" fmla="*/ 1 w 207"/>
                    <a:gd name="T55" fmla="*/ 1 h 564"/>
                    <a:gd name="T56" fmla="*/ 1 w 207"/>
                    <a:gd name="T57" fmla="*/ 0 h 564"/>
                    <a:gd name="T58" fmla="*/ 1 w 207"/>
                    <a:gd name="T59" fmla="*/ 1 h 56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3" name="Freeform 17">
                  <a:extLst>
                    <a:ext uri="{FF2B5EF4-FFF2-40B4-BE49-F238E27FC236}">
                      <a16:creationId xmlns:a16="http://schemas.microsoft.com/office/drawing/2014/main" id="{5071B6B0-7A42-1594-F223-DD250C106550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 rot="4200091">
                  <a:off x="124" y="1761"/>
                  <a:ext cx="33" cy="160"/>
                </a:xfrm>
                <a:custGeom>
                  <a:avLst/>
                  <a:gdLst>
                    <a:gd name="T0" fmla="*/ 0 w 47"/>
                    <a:gd name="T1" fmla="*/ 1 h 232"/>
                    <a:gd name="T2" fmla="*/ 1 w 47"/>
                    <a:gd name="T3" fmla="*/ 1 h 232"/>
                    <a:gd name="T4" fmla="*/ 1 w 47"/>
                    <a:gd name="T5" fmla="*/ 1 h 232"/>
                    <a:gd name="T6" fmla="*/ 1 w 47"/>
                    <a:gd name="T7" fmla="*/ 1 h 232"/>
                    <a:gd name="T8" fmla="*/ 1 w 47"/>
                    <a:gd name="T9" fmla="*/ 1 h 232"/>
                    <a:gd name="T10" fmla="*/ 1 w 47"/>
                    <a:gd name="T11" fmla="*/ 1 h 232"/>
                    <a:gd name="T12" fmla="*/ 1 w 47"/>
                    <a:gd name="T13" fmla="*/ 1 h 232"/>
                    <a:gd name="T14" fmla="*/ 1 w 47"/>
                    <a:gd name="T15" fmla="*/ 1 h 232"/>
                    <a:gd name="T16" fmla="*/ 1 w 47"/>
                    <a:gd name="T17" fmla="*/ 1 h 232"/>
                    <a:gd name="T18" fmla="*/ 1 w 47"/>
                    <a:gd name="T19" fmla="*/ 1 h 232"/>
                    <a:gd name="T20" fmla="*/ 1 w 47"/>
                    <a:gd name="T21" fmla="*/ 1 h 232"/>
                    <a:gd name="T22" fmla="*/ 1 w 47"/>
                    <a:gd name="T23" fmla="*/ 1 h 232"/>
                    <a:gd name="T24" fmla="*/ 1 w 47"/>
                    <a:gd name="T25" fmla="*/ 1 h 232"/>
                    <a:gd name="T26" fmla="*/ 1 w 47"/>
                    <a:gd name="T27" fmla="*/ 0 h 232"/>
                    <a:gd name="T28" fmla="*/ 0 w 47"/>
                    <a:gd name="T29" fmla="*/ 1 h 23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4" name="Freeform 18">
                  <a:extLst>
                    <a:ext uri="{FF2B5EF4-FFF2-40B4-BE49-F238E27FC236}">
                      <a16:creationId xmlns:a16="http://schemas.microsoft.com/office/drawing/2014/main" id="{C425A627-3139-45E8-7405-056300ECD326}"/>
                    </a:ext>
                  </a:extLst>
                </p:cNvPr>
                <p:cNvSpPr>
                  <a:spLocks/>
                </p:cNvSpPr>
                <p:nvPr userDrawn="1"/>
              </p:nvSpPr>
              <p:spPr bwMode="ltGray">
                <a:xfrm rot="4200091">
                  <a:off x="195" y="1722"/>
                  <a:ext cx="60" cy="27"/>
                </a:xfrm>
                <a:custGeom>
                  <a:avLst/>
                  <a:gdLst>
                    <a:gd name="T0" fmla="*/ 1 w 87"/>
                    <a:gd name="T1" fmla="*/ 1 h 40"/>
                    <a:gd name="T2" fmla="*/ 1 w 87"/>
                    <a:gd name="T3" fmla="*/ 1 h 40"/>
                    <a:gd name="T4" fmla="*/ 1 w 87"/>
                    <a:gd name="T5" fmla="*/ 1 h 40"/>
                    <a:gd name="T6" fmla="*/ 1 w 87"/>
                    <a:gd name="T7" fmla="*/ 1 h 40"/>
                    <a:gd name="T8" fmla="*/ 1 w 87"/>
                    <a:gd name="T9" fmla="*/ 1 h 40"/>
                    <a:gd name="T10" fmla="*/ 1 w 87"/>
                    <a:gd name="T11" fmla="*/ 1 h 40"/>
                    <a:gd name="T12" fmla="*/ 1 w 87"/>
                    <a:gd name="T13" fmla="*/ 1 h 40"/>
                    <a:gd name="T14" fmla="*/ 1 w 87"/>
                    <a:gd name="T15" fmla="*/ 0 h 40"/>
                    <a:gd name="T16" fmla="*/ 0 w 87"/>
                    <a:gd name="T17" fmla="*/ 1 h 40"/>
                    <a:gd name="T18" fmla="*/ 1 w 87"/>
                    <a:gd name="T19" fmla="*/ 1 h 40"/>
                    <a:gd name="T20" fmla="*/ 1 w 87"/>
                    <a:gd name="T21" fmla="*/ 1 h 40"/>
                    <a:gd name="T22" fmla="*/ 1 w 87"/>
                    <a:gd name="T23" fmla="*/ 1 h 40"/>
                    <a:gd name="T24" fmla="*/ 1 w 87"/>
                    <a:gd name="T25" fmla="*/ 1 h 40"/>
                    <a:gd name="T26" fmla="*/ 1 w 87"/>
                    <a:gd name="T27" fmla="*/ 1 h 40"/>
                    <a:gd name="T28" fmla="*/ 1 w 87"/>
                    <a:gd name="T29" fmla="*/ 1 h 40"/>
                    <a:gd name="T30" fmla="*/ 1 w 87"/>
                    <a:gd name="T31" fmla="*/ 1 h 40"/>
                    <a:gd name="T32" fmla="*/ 1 w 87"/>
                    <a:gd name="T33" fmla="*/ 1 h 40"/>
                    <a:gd name="T34" fmla="*/ 1 w 87"/>
                    <a:gd name="T35" fmla="*/ 1 h 4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60" name="Group 19">
              <a:extLst>
                <a:ext uri="{FF2B5EF4-FFF2-40B4-BE49-F238E27FC236}">
                  <a16:creationId xmlns:a16="http://schemas.microsoft.com/office/drawing/2014/main" id="{F4D27E00-0334-C553-D377-8C61148C5F2E}"/>
                </a:ext>
              </a:extLst>
            </p:cNvPr>
            <p:cNvGrpSpPr>
              <a:grpSpLocks/>
            </p:cNvGrpSpPr>
            <p:nvPr/>
          </p:nvGrpSpPr>
          <p:grpSpPr bwMode="auto">
            <a:xfrm rot="6248562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2083" name="Freeform 20">
                <a:extLst>
                  <a:ext uri="{FF2B5EF4-FFF2-40B4-BE49-F238E27FC236}">
                    <a16:creationId xmlns:a16="http://schemas.microsoft.com/office/drawing/2014/main" id="{00A0565F-C62D-50EE-F0E6-3CBFC34F92D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8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" name="Freeform 21">
                <a:extLst>
                  <a:ext uri="{FF2B5EF4-FFF2-40B4-BE49-F238E27FC236}">
                    <a16:creationId xmlns:a16="http://schemas.microsoft.com/office/drawing/2014/main" id="{68B2DF1F-5335-AE78-720D-DE4A84AFD0F4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6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" name="Freeform 22">
                <a:extLst>
                  <a:ext uri="{FF2B5EF4-FFF2-40B4-BE49-F238E27FC236}">
                    <a16:creationId xmlns:a16="http://schemas.microsoft.com/office/drawing/2014/main" id="{91F62198-CF7B-9422-4196-31B690F2A2F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61" name="Group 23">
              <a:extLst>
                <a:ext uri="{FF2B5EF4-FFF2-40B4-BE49-F238E27FC236}">
                  <a16:creationId xmlns:a16="http://schemas.microsoft.com/office/drawing/2014/main" id="{F10A86E9-29D1-A5C9-EF41-A987B88310AF}"/>
                </a:ext>
              </a:extLst>
            </p:cNvPr>
            <p:cNvGrpSpPr>
              <a:grpSpLocks/>
            </p:cNvGrpSpPr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2080" name="Freeform 24">
                <a:extLst>
                  <a:ext uri="{FF2B5EF4-FFF2-40B4-BE49-F238E27FC236}">
                    <a16:creationId xmlns:a16="http://schemas.microsoft.com/office/drawing/2014/main" id="{8D126B08-4BEA-DF94-122B-80EC87A8ED3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" name="Freeform 25">
                <a:extLst>
                  <a:ext uri="{FF2B5EF4-FFF2-40B4-BE49-F238E27FC236}">
                    <a16:creationId xmlns:a16="http://schemas.microsoft.com/office/drawing/2014/main" id="{B67761AD-82D1-BCC9-37B6-15976571A77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" name="Freeform 26">
                <a:extLst>
                  <a:ext uri="{FF2B5EF4-FFF2-40B4-BE49-F238E27FC236}">
                    <a16:creationId xmlns:a16="http://schemas.microsoft.com/office/drawing/2014/main" id="{CA12B260-33DE-7048-3638-B1E68665A72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62" name="Group 27">
              <a:extLst>
                <a:ext uri="{FF2B5EF4-FFF2-40B4-BE49-F238E27FC236}">
                  <a16:creationId xmlns:a16="http://schemas.microsoft.com/office/drawing/2014/main" id="{1296E048-B55F-B436-27C5-AA1E5795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2077" name="Freeform 28">
                <a:extLst>
                  <a:ext uri="{FF2B5EF4-FFF2-40B4-BE49-F238E27FC236}">
                    <a16:creationId xmlns:a16="http://schemas.microsoft.com/office/drawing/2014/main" id="{417A2059-DA96-50F8-3EDC-9AE5D2662F1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8" name="Freeform 29">
                <a:extLst>
                  <a:ext uri="{FF2B5EF4-FFF2-40B4-BE49-F238E27FC236}">
                    <a16:creationId xmlns:a16="http://schemas.microsoft.com/office/drawing/2014/main" id="{F4D934DB-0915-DE5F-1085-BC58A1F6F09D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9" name="Freeform 30">
                <a:extLst>
                  <a:ext uri="{FF2B5EF4-FFF2-40B4-BE49-F238E27FC236}">
                    <a16:creationId xmlns:a16="http://schemas.microsoft.com/office/drawing/2014/main" id="{256138EA-6A47-C02A-B8CD-BD8A6052125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63" name="Freeform 31">
              <a:extLst>
                <a:ext uri="{FF2B5EF4-FFF2-40B4-BE49-F238E27FC236}">
                  <a16:creationId xmlns:a16="http://schemas.microsoft.com/office/drawing/2014/main" id="{8FB3769D-A3EC-EF8D-3474-2467D6C2AAD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" y="94"/>
              <a:ext cx="699" cy="756"/>
            </a:xfrm>
            <a:custGeom>
              <a:avLst/>
              <a:gdLst>
                <a:gd name="T0" fmla="*/ 1 w 699"/>
                <a:gd name="T1" fmla="*/ 392 h 756"/>
                <a:gd name="T2" fmla="*/ 3 w 699"/>
                <a:gd name="T3" fmla="*/ 252 h 756"/>
                <a:gd name="T4" fmla="*/ 21 w 699"/>
                <a:gd name="T5" fmla="*/ 210 h 756"/>
                <a:gd name="T6" fmla="*/ 29 w 699"/>
                <a:gd name="T7" fmla="*/ 182 h 756"/>
                <a:gd name="T8" fmla="*/ 39 w 699"/>
                <a:gd name="T9" fmla="*/ 154 h 756"/>
                <a:gd name="T10" fmla="*/ 51 w 699"/>
                <a:gd name="T11" fmla="*/ 138 h 756"/>
                <a:gd name="T12" fmla="*/ 111 w 699"/>
                <a:gd name="T13" fmla="*/ 74 h 756"/>
                <a:gd name="T14" fmla="*/ 169 w 699"/>
                <a:gd name="T15" fmla="*/ 30 h 756"/>
                <a:gd name="T16" fmla="*/ 225 w 699"/>
                <a:gd name="T17" fmla="*/ 10 h 756"/>
                <a:gd name="T18" fmla="*/ 249 w 699"/>
                <a:gd name="T19" fmla="*/ 4 h 756"/>
                <a:gd name="T20" fmla="*/ 265 w 699"/>
                <a:gd name="T21" fmla="*/ 0 h 756"/>
                <a:gd name="T22" fmla="*/ 357 w 699"/>
                <a:gd name="T23" fmla="*/ 2 h 756"/>
                <a:gd name="T24" fmla="*/ 385 w 699"/>
                <a:gd name="T25" fmla="*/ 6 h 756"/>
                <a:gd name="T26" fmla="*/ 489 w 699"/>
                <a:gd name="T27" fmla="*/ 40 h 756"/>
                <a:gd name="T28" fmla="*/ 619 w 699"/>
                <a:gd name="T29" fmla="*/ 128 h 756"/>
                <a:gd name="T30" fmla="*/ 653 w 699"/>
                <a:gd name="T31" fmla="*/ 178 h 756"/>
                <a:gd name="T32" fmla="*/ 693 w 699"/>
                <a:gd name="T33" fmla="*/ 322 h 756"/>
                <a:gd name="T34" fmla="*/ 687 w 699"/>
                <a:gd name="T35" fmla="*/ 434 h 756"/>
                <a:gd name="T36" fmla="*/ 665 w 699"/>
                <a:gd name="T37" fmla="*/ 538 h 756"/>
                <a:gd name="T38" fmla="*/ 639 w 699"/>
                <a:gd name="T39" fmla="*/ 564 h 756"/>
                <a:gd name="T40" fmla="*/ 631 w 699"/>
                <a:gd name="T41" fmla="*/ 580 h 756"/>
                <a:gd name="T42" fmla="*/ 607 w 699"/>
                <a:gd name="T43" fmla="*/ 588 h 756"/>
                <a:gd name="T44" fmla="*/ 473 w 699"/>
                <a:gd name="T45" fmla="*/ 664 h 756"/>
                <a:gd name="T46" fmla="*/ 449 w 699"/>
                <a:gd name="T47" fmla="*/ 678 h 756"/>
                <a:gd name="T48" fmla="*/ 405 w 699"/>
                <a:gd name="T49" fmla="*/ 684 h 756"/>
                <a:gd name="T50" fmla="*/ 375 w 699"/>
                <a:gd name="T51" fmla="*/ 690 h 756"/>
                <a:gd name="T52" fmla="*/ 267 w 699"/>
                <a:gd name="T53" fmla="*/ 684 h 756"/>
                <a:gd name="T54" fmla="*/ 259 w 699"/>
                <a:gd name="T55" fmla="*/ 722 h 756"/>
                <a:gd name="T56" fmla="*/ 241 w 699"/>
                <a:gd name="T57" fmla="*/ 756 h 756"/>
                <a:gd name="T58" fmla="*/ 185 w 699"/>
                <a:gd name="T59" fmla="*/ 728 h 756"/>
                <a:gd name="T60" fmla="*/ 163 w 699"/>
                <a:gd name="T61" fmla="*/ 720 h 756"/>
                <a:gd name="T62" fmla="*/ 151 w 699"/>
                <a:gd name="T63" fmla="*/ 716 h 756"/>
                <a:gd name="T64" fmla="*/ 195 w 699"/>
                <a:gd name="T65" fmla="*/ 674 h 756"/>
                <a:gd name="T66" fmla="*/ 211 w 699"/>
                <a:gd name="T67" fmla="*/ 644 h 756"/>
                <a:gd name="T68" fmla="*/ 209 w 699"/>
                <a:gd name="T69" fmla="*/ 626 h 756"/>
                <a:gd name="T70" fmla="*/ 195 w 699"/>
                <a:gd name="T71" fmla="*/ 620 h 756"/>
                <a:gd name="T72" fmla="*/ 165 w 699"/>
                <a:gd name="T73" fmla="*/ 596 h 756"/>
                <a:gd name="T74" fmla="*/ 99 w 699"/>
                <a:gd name="T75" fmla="*/ 534 h 756"/>
                <a:gd name="T76" fmla="*/ 61 w 699"/>
                <a:gd name="T77" fmla="*/ 506 h 756"/>
                <a:gd name="T78" fmla="*/ 23 w 699"/>
                <a:gd name="T79" fmla="*/ 470 h 756"/>
                <a:gd name="T80" fmla="*/ 7 w 699"/>
                <a:gd name="T81" fmla="*/ 434 h 756"/>
                <a:gd name="T82" fmla="*/ 5 w 699"/>
                <a:gd name="T83" fmla="*/ 396 h 756"/>
                <a:gd name="T84" fmla="*/ 1 w 699"/>
                <a:gd name="T85" fmla="*/ 392 h 75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Freeform 32">
              <a:extLst>
                <a:ext uri="{FF2B5EF4-FFF2-40B4-BE49-F238E27FC236}">
                  <a16:creationId xmlns:a16="http://schemas.microsoft.com/office/drawing/2014/main" id="{E85F1BF4-F8CD-F071-9B94-6BFB255E7A14}"/>
                </a:ext>
              </a:extLst>
            </p:cNvPr>
            <p:cNvSpPr>
              <a:spLocks/>
            </p:cNvSpPr>
            <p:nvPr/>
          </p:nvSpPr>
          <p:spPr bwMode="ltGray">
            <a:xfrm rot="828663">
              <a:off x="242" y="3404"/>
              <a:ext cx="132" cy="167"/>
            </a:xfrm>
            <a:custGeom>
              <a:avLst/>
              <a:gdLst>
                <a:gd name="T0" fmla="*/ 0 w 109"/>
                <a:gd name="T1" fmla="*/ 0 h 156"/>
                <a:gd name="T2" fmla="*/ 478 w 109"/>
                <a:gd name="T3" fmla="*/ 1 h 156"/>
                <a:gd name="T4" fmla="*/ 1826 w 109"/>
                <a:gd name="T5" fmla="*/ 5 h 156"/>
                <a:gd name="T6" fmla="*/ 3637 w 109"/>
                <a:gd name="T7" fmla="*/ 59 h 156"/>
                <a:gd name="T8" fmla="*/ 5760 w 109"/>
                <a:gd name="T9" fmla="*/ 124 h 156"/>
                <a:gd name="T10" fmla="*/ 7698 w 109"/>
                <a:gd name="T11" fmla="*/ 227 h 156"/>
                <a:gd name="T12" fmla="*/ 9471 w 109"/>
                <a:gd name="T13" fmla="*/ 365 h 156"/>
                <a:gd name="T14" fmla="*/ 10571 w 109"/>
                <a:gd name="T15" fmla="*/ 553 h 156"/>
                <a:gd name="T16" fmla="*/ 10834 w 109"/>
                <a:gd name="T17" fmla="*/ 811 h 156"/>
                <a:gd name="T18" fmla="*/ 10319 w 109"/>
                <a:gd name="T19" fmla="*/ 811 h 156"/>
                <a:gd name="T20" fmla="*/ 9806 w 109"/>
                <a:gd name="T21" fmla="*/ 811 h 156"/>
                <a:gd name="T22" fmla="*/ 9213 w 109"/>
                <a:gd name="T23" fmla="*/ 811 h 156"/>
                <a:gd name="T24" fmla="*/ 8521 w 109"/>
                <a:gd name="T25" fmla="*/ 784 h 156"/>
                <a:gd name="T26" fmla="*/ 8023 w 109"/>
                <a:gd name="T27" fmla="*/ 783 h 156"/>
                <a:gd name="T28" fmla="*/ 7387 w 109"/>
                <a:gd name="T29" fmla="*/ 771 h 156"/>
                <a:gd name="T30" fmla="*/ 6514 w 109"/>
                <a:gd name="T31" fmla="*/ 744 h 156"/>
                <a:gd name="T32" fmla="*/ 5760 w 109"/>
                <a:gd name="T33" fmla="*/ 714 h 156"/>
                <a:gd name="T34" fmla="*/ 5249 w 109"/>
                <a:gd name="T35" fmla="*/ 649 h 156"/>
                <a:gd name="T36" fmla="*/ 5249 w 109"/>
                <a:gd name="T37" fmla="*/ 576 h 156"/>
                <a:gd name="T38" fmla="*/ 5521 w 109"/>
                <a:gd name="T39" fmla="*/ 494 h 156"/>
                <a:gd name="T40" fmla="*/ 5790 w 109"/>
                <a:gd name="T41" fmla="*/ 411 h 156"/>
                <a:gd name="T42" fmla="*/ 5521 w 109"/>
                <a:gd name="T43" fmla="*/ 319 h 156"/>
                <a:gd name="T44" fmla="*/ 4756 w 109"/>
                <a:gd name="T45" fmla="*/ 221 h 156"/>
                <a:gd name="T46" fmla="*/ 3109 w 109"/>
                <a:gd name="T47" fmla="*/ 119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" name="Freeform 33">
              <a:extLst>
                <a:ext uri="{FF2B5EF4-FFF2-40B4-BE49-F238E27FC236}">
                  <a16:creationId xmlns:a16="http://schemas.microsoft.com/office/drawing/2014/main" id="{E649AA73-312D-F80F-A4EB-72B00C1B754C}"/>
                </a:ext>
              </a:extLst>
            </p:cNvPr>
            <p:cNvSpPr>
              <a:spLocks/>
            </p:cNvSpPr>
            <p:nvPr/>
          </p:nvSpPr>
          <p:spPr bwMode="ltGray">
            <a:xfrm rot="828663">
              <a:off x="266" y="3592"/>
              <a:ext cx="66" cy="43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721 w 54"/>
                <a:gd name="T5" fmla="*/ 3 h 40"/>
                <a:gd name="T6" fmla="*/ 1608 w 54"/>
                <a:gd name="T7" fmla="*/ 49 h 40"/>
                <a:gd name="T8" fmla="*/ 2684 w 54"/>
                <a:gd name="T9" fmla="*/ 66 h 40"/>
                <a:gd name="T10" fmla="*/ 3588 w 54"/>
                <a:gd name="T11" fmla="*/ 82 h 40"/>
                <a:gd name="T12" fmla="*/ 4545 w 54"/>
                <a:gd name="T13" fmla="*/ 95 h 40"/>
                <a:gd name="T14" fmla="*/ 5555 w 54"/>
                <a:gd name="T15" fmla="*/ 102 h 40"/>
                <a:gd name="T16" fmla="*/ 6704 w 54"/>
                <a:gd name="T17" fmla="*/ 88 h 40"/>
                <a:gd name="T18" fmla="*/ 6550 w 54"/>
                <a:gd name="T19" fmla="*/ 139 h 40"/>
                <a:gd name="T20" fmla="*/ 6184 w 54"/>
                <a:gd name="T21" fmla="*/ 185 h 40"/>
                <a:gd name="T22" fmla="*/ 5485 w 54"/>
                <a:gd name="T23" fmla="*/ 214 h 40"/>
                <a:gd name="T24" fmla="*/ 4497 w 54"/>
                <a:gd name="T25" fmla="*/ 228 h 40"/>
                <a:gd name="T26" fmla="*/ 3448 w 54"/>
                <a:gd name="T27" fmla="*/ 226 h 40"/>
                <a:gd name="T28" fmla="*/ 2308 w 54"/>
                <a:gd name="T29" fmla="*/ 183 h 40"/>
                <a:gd name="T30" fmla="*/ 1212 w 54"/>
                <a:gd name="T31" fmla="*/ 118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" name="Freeform 34">
              <a:extLst>
                <a:ext uri="{FF2B5EF4-FFF2-40B4-BE49-F238E27FC236}">
                  <a16:creationId xmlns:a16="http://schemas.microsoft.com/office/drawing/2014/main" id="{59D28F99-7B1A-DF61-8874-D6108B269F8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" y="4110"/>
              <a:ext cx="118" cy="209"/>
            </a:xfrm>
            <a:custGeom>
              <a:avLst/>
              <a:gdLst>
                <a:gd name="T0" fmla="*/ 0 w 118"/>
                <a:gd name="T1" fmla="*/ 0 h 209"/>
                <a:gd name="T2" fmla="*/ 6 w 118"/>
                <a:gd name="T3" fmla="*/ 8 h 209"/>
                <a:gd name="T4" fmla="*/ 15 w 118"/>
                <a:gd name="T5" fmla="*/ 19 h 209"/>
                <a:gd name="T6" fmla="*/ 26 w 118"/>
                <a:gd name="T7" fmla="*/ 33 h 209"/>
                <a:gd name="T8" fmla="*/ 38 w 118"/>
                <a:gd name="T9" fmla="*/ 51 h 209"/>
                <a:gd name="T10" fmla="*/ 54 w 118"/>
                <a:gd name="T11" fmla="*/ 72 h 209"/>
                <a:gd name="T12" fmla="*/ 67 w 118"/>
                <a:gd name="T13" fmla="*/ 94 h 209"/>
                <a:gd name="T14" fmla="*/ 79 w 118"/>
                <a:gd name="T15" fmla="*/ 119 h 209"/>
                <a:gd name="T16" fmla="*/ 87 w 118"/>
                <a:gd name="T17" fmla="*/ 146 h 209"/>
                <a:gd name="T18" fmla="*/ 94 w 118"/>
                <a:gd name="T19" fmla="*/ 175 h 209"/>
                <a:gd name="T20" fmla="*/ 91 w 118"/>
                <a:gd name="T21" fmla="*/ 209 h 209"/>
                <a:gd name="T22" fmla="*/ 118 w 118"/>
                <a:gd name="T23" fmla="*/ 209 h 209"/>
                <a:gd name="T24" fmla="*/ 117 w 118"/>
                <a:gd name="T25" fmla="*/ 177 h 209"/>
                <a:gd name="T26" fmla="*/ 104 w 118"/>
                <a:gd name="T27" fmla="*/ 119 h 209"/>
                <a:gd name="T28" fmla="*/ 82 w 118"/>
                <a:gd name="T29" fmla="*/ 69 h 209"/>
                <a:gd name="T30" fmla="*/ 47 w 118"/>
                <a:gd name="T31" fmla="*/ 27 h 209"/>
                <a:gd name="T32" fmla="*/ 0 w 118"/>
                <a:gd name="T33" fmla="*/ 0 h 2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" name="Freeform 35">
              <a:extLst>
                <a:ext uri="{FF2B5EF4-FFF2-40B4-BE49-F238E27FC236}">
                  <a16:creationId xmlns:a16="http://schemas.microsoft.com/office/drawing/2014/main" id="{B77B4D39-6469-E39C-47D5-D38D937107B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3968"/>
              <a:ext cx="130" cy="128"/>
            </a:xfrm>
            <a:custGeom>
              <a:avLst/>
              <a:gdLst>
                <a:gd name="T0" fmla="*/ 103 w 130"/>
                <a:gd name="T1" fmla="*/ 0 h 128"/>
                <a:gd name="T2" fmla="*/ 130 w 130"/>
                <a:gd name="T3" fmla="*/ 128 h 128"/>
                <a:gd name="T4" fmla="*/ 125 w 130"/>
                <a:gd name="T5" fmla="*/ 126 h 128"/>
                <a:gd name="T6" fmla="*/ 111 w 130"/>
                <a:gd name="T7" fmla="*/ 121 h 128"/>
                <a:gd name="T8" fmla="*/ 92 w 130"/>
                <a:gd name="T9" fmla="*/ 111 h 128"/>
                <a:gd name="T10" fmla="*/ 68 w 130"/>
                <a:gd name="T11" fmla="*/ 103 h 128"/>
                <a:gd name="T12" fmla="*/ 41 w 130"/>
                <a:gd name="T13" fmla="*/ 94 h 128"/>
                <a:gd name="T14" fmla="*/ 19 w 130"/>
                <a:gd name="T15" fmla="*/ 90 h 128"/>
                <a:gd name="T16" fmla="*/ 0 w 130"/>
                <a:gd name="T17" fmla="*/ 93 h 128"/>
                <a:gd name="T18" fmla="*/ 0 w 130"/>
                <a:gd name="T19" fmla="*/ 72 h 128"/>
                <a:gd name="T20" fmla="*/ 12 w 130"/>
                <a:gd name="T21" fmla="*/ 70 h 128"/>
                <a:gd name="T22" fmla="*/ 24 w 130"/>
                <a:gd name="T23" fmla="*/ 66 h 128"/>
                <a:gd name="T24" fmla="*/ 38 w 130"/>
                <a:gd name="T25" fmla="*/ 66 h 128"/>
                <a:gd name="T26" fmla="*/ 51 w 130"/>
                <a:gd name="T27" fmla="*/ 67 h 128"/>
                <a:gd name="T28" fmla="*/ 65 w 130"/>
                <a:gd name="T29" fmla="*/ 70 h 128"/>
                <a:gd name="T30" fmla="*/ 78 w 130"/>
                <a:gd name="T31" fmla="*/ 78 h 128"/>
                <a:gd name="T32" fmla="*/ 81 w 130"/>
                <a:gd name="T33" fmla="*/ 74 h 128"/>
                <a:gd name="T34" fmla="*/ 81 w 130"/>
                <a:gd name="T35" fmla="*/ 58 h 128"/>
                <a:gd name="T36" fmla="*/ 82 w 130"/>
                <a:gd name="T37" fmla="*/ 37 h 128"/>
                <a:gd name="T38" fmla="*/ 82 w 130"/>
                <a:gd name="T39" fmla="*/ 29 h 128"/>
                <a:gd name="T40" fmla="*/ 80 w 130"/>
                <a:gd name="T41" fmla="*/ 29 h 128"/>
                <a:gd name="T42" fmla="*/ 77 w 130"/>
                <a:gd name="T43" fmla="*/ 27 h 128"/>
                <a:gd name="T44" fmla="*/ 76 w 130"/>
                <a:gd name="T45" fmla="*/ 22 h 128"/>
                <a:gd name="T46" fmla="*/ 75 w 130"/>
                <a:gd name="T47" fmla="*/ 19 h 128"/>
                <a:gd name="T48" fmla="*/ 76 w 130"/>
                <a:gd name="T49" fmla="*/ 15 h 128"/>
                <a:gd name="T50" fmla="*/ 79 w 130"/>
                <a:gd name="T51" fmla="*/ 10 h 128"/>
                <a:gd name="T52" fmla="*/ 89 w 130"/>
                <a:gd name="T53" fmla="*/ 6 h 128"/>
                <a:gd name="T54" fmla="*/ 103 w 130"/>
                <a:gd name="T55" fmla="*/ 0 h 1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" name="Freeform 36">
              <a:extLst>
                <a:ext uri="{FF2B5EF4-FFF2-40B4-BE49-F238E27FC236}">
                  <a16:creationId xmlns:a16="http://schemas.microsoft.com/office/drawing/2014/main" id="{1E04EC59-1D37-34C9-1DA6-81FB43A698D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3949"/>
              <a:ext cx="47" cy="86"/>
            </a:xfrm>
            <a:custGeom>
              <a:avLst/>
              <a:gdLst>
                <a:gd name="T0" fmla="*/ 37 w 47"/>
                <a:gd name="T1" fmla="*/ 0 h 86"/>
                <a:gd name="T2" fmla="*/ 15 w 47"/>
                <a:gd name="T3" fmla="*/ 37 h 86"/>
                <a:gd name="T4" fmla="*/ 0 w 47"/>
                <a:gd name="T5" fmla="*/ 59 h 86"/>
                <a:gd name="T6" fmla="*/ 0 w 47"/>
                <a:gd name="T7" fmla="*/ 86 h 86"/>
                <a:gd name="T8" fmla="*/ 8 w 47"/>
                <a:gd name="T9" fmla="*/ 82 h 86"/>
                <a:gd name="T10" fmla="*/ 20 w 47"/>
                <a:gd name="T11" fmla="*/ 73 h 86"/>
                <a:gd name="T12" fmla="*/ 33 w 47"/>
                <a:gd name="T13" fmla="*/ 63 h 86"/>
                <a:gd name="T14" fmla="*/ 42 w 47"/>
                <a:gd name="T15" fmla="*/ 51 h 86"/>
                <a:gd name="T16" fmla="*/ 47 w 47"/>
                <a:gd name="T17" fmla="*/ 36 h 86"/>
                <a:gd name="T18" fmla="*/ 46 w 47"/>
                <a:gd name="T19" fmla="*/ 19 h 86"/>
                <a:gd name="T20" fmla="*/ 37 w 47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" name="Freeform 37">
              <a:extLst>
                <a:ext uri="{FF2B5EF4-FFF2-40B4-BE49-F238E27FC236}">
                  <a16:creationId xmlns:a16="http://schemas.microsoft.com/office/drawing/2014/main" id="{34AFEA14-9357-3EAA-1A83-6F5A76939F1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3239"/>
              <a:ext cx="497" cy="740"/>
            </a:xfrm>
            <a:custGeom>
              <a:avLst/>
              <a:gdLst>
                <a:gd name="T0" fmla="*/ 0 w 497"/>
                <a:gd name="T1" fmla="*/ 13 h 740"/>
                <a:gd name="T2" fmla="*/ 41 w 497"/>
                <a:gd name="T3" fmla="*/ 4 h 740"/>
                <a:gd name="T4" fmla="*/ 101 w 497"/>
                <a:gd name="T5" fmla="*/ 0 h 740"/>
                <a:gd name="T6" fmla="*/ 170 w 497"/>
                <a:gd name="T7" fmla="*/ 4 h 740"/>
                <a:gd name="T8" fmla="*/ 248 w 497"/>
                <a:gd name="T9" fmla="*/ 21 h 740"/>
                <a:gd name="T10" fmla="*/ 323 w 497"/>
                <a:gd name="T11" fmla="*/ 50 h 740"/>
                <a:gd name="T12" fmla="*/ 382 w 497"/>
                <a:gd name="T13" fmla="*/ 90 h 740"/>
                <a:gd name="T14" fmla="*/ 428 w 497"/>
                <a:gd name="T15" fmla="*/ 141 h 740"/>
                <a:gd name="T16" fmla="*/ 463 w 497"/>
                <a:gd name="T17" fmla="*/ 199 h 740"/>
                <a:gd name="T18" fmla="*/ 485 w 497"/>
                <a:gd name="T19" fmla="*/ 262 h 740"/>
                <a:gd name="T20" fmla="*/ 496 w 497"/>
                <a:gd name="T21" fmla="*/ 327 h 740"/>
                <a:gd name="T22" fmla="*/ 497 w 497"/>
                <a:gd name="T23" fmla="*/ 396 h 740"/>
                <a:gd name="T24" fmla="*/ 487 w 497"/>
                <a:gd name="T25" fmla="*/ 462 h 740"/>
                <a:gd name="T26" fmla="*/ 470 w 497"/>
                <a:gd name="T27" fmla="*/ 527 h 740"/>
                <a:gd name="T28" fmla="*/ 443 w 497"/>
                <a:gd name="T29" fmla="*/ 586 h 740"/>
                <a:gd name="T30" fmla="*/ 406 w 497"/>
                <a:gd name="T31" fmla="*/ 639 h 740"/>
                <a:gd name="T32" fmla="*/ 364 w 497"/>
                <a:gd name="T33" fmla="*/ 683 h 740"/>
                <a:gd name="T34" fmla="*/ 315 w 497"/>
                <a:gd name="T35" fmla="*/ 715 h 740"/>
                <a:gd name="T36" fmla="*/ 259 w 497"/>
                <a:gd name="T37" fmla="*/ 736 h 740"/>
                <a:gd name="T38" fmla="*/ 198 w 497"/>
                <a:gd name="T39" fmla="*/ 740 h 740"/>
                <a:gd name="T40" fmla="*/ 131 w 497"/>
                <a:gd name="T41" fmla="*/ 727 h 740"/>
                <a:gd name="T42" fmla="*/ 167 w 497"/>
                <a:gd name="T43" fmla="*/ 728 h 740"/>
                <a:gd name="T44" fmla="*/ 204 w 497"/>
                <a:gd name="T45" fmla="*/ 718 h 740"/>
                <a:gd name="T46" fmla="*/ 238 w 497"/>
                <a:gd name="T47" fmla="*/ 700 h 740"/>
                <a:gd name="T48" fmla="*/ 272 w 497"/>
                <a:gd name="T49" fmla="*/ 670 h 740"/>
                <a:gd name="T50" fmla="*/ 304 w 497"/>
                <a:gd name="T51" fmla="*/ 635 h 740"/>
                <a:gd name="T52" fmla="*/ 333 w 497"/>
                <a:gd name="T53" fmla="*/ 594 h 740"/>
                <a:gd name="T54" fmla="*/ 358 w 497"/>
                <a:gd name="T55" fmla="*/ 549 h 740"/>
                <a:gd name="T56" fmla="*/ 381 w 497"/>
                <a:gd name="T57" fmla="*/ 500 h 740"/>
                <a:gd name="T58" fmla="*/ 396 w 497"/>
                <a:gd name="T59" fmla="*/ 449 h 740"/>
                <a:gd name="T60" fmla="*/ 408 w 497"/>
                <a:gd name="T61" fmla="*/ 397 h 740"/>
                <a:gd name="T62" fmla="*/ 414 w 497"/>
                <a:gd name="T63" fmla="*/ 346 h 740"/>
                <a:gd name="T64" fmla="*/ 412 w 497"/>
                <a:gd name="T65" fmla="*/ 296 h 740"/>
                <a:gd name="T66" fmla="*/ 402 w 497"/>
                <a:gd name="T67" fmla="*/ 251 h 740"/>
                <a:gd name="T68" fmla="*/ 384 w 497"/>
                <a:gd name="T69" fmla="*/ 208 h 740"/>
                <a:gd name="T70" fmla="*/ 357 w 497"/>
                <a:gd name="T71" fmla="*/ 172 h 740"/>
                <a:gd name="T72" fmla="*/ 320 w 497"/>
                <a:gd name="T73" fmla="*/ 142 h 740"/>
                <a:gd name="T74" fmla="*/ 260 w 497"/>
                <a:gd name="T75" fmla="*/ 107 h 740"/>
                <a:gd name="T76" fmla="*/ 203 w 497"/>
                <a:gd name="T77" fmla="*/ 82 h 740"/>
                <a:gd name="T78" fmla="*/ 154 w 497"/>
                <a:gd name="T79" fmla="*/ 65 h 740"/>
                <a:gd name="T80" fmla="*/ 108 w 497"/>
                <a:gd name="T81" fmla="*/ 56 h 740"/>
                <a:gd name="T82" fmla="*/ 68 w 497"/>
                <a:gd name="T83" fmla="*/ 55 h 740"/>
                <a:gd name="T84" fmla="*/ 32 w 497"/>
                <a:gd name="T85" fmla="*/ 61 h 740"/>
                <a:gd name="T86" fmla="*/ 0 w 497"/>
                <a:gd name="T87" fmla="*/ 70 h 740"/>
                <a:gd name="T88" fmla="*/ 0 w 497"/>
                <a:gd name="T89" fmla="*/ 13 h 74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" name="Freeform 38">
              <a:extLst>
                <a:ext uri="{FF2B5EF4-FFF2-40B4-BE49-F238E27FC236}">
                  <a16:creationId xmlns:a16="http://schemas.microsoft.com/office/drawing/2014/main" id="{090AA1E2-77AB-B99A-CD2E-34DFBAA75429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20" y="410"/>
              <a:ext cx="344" cy="245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53 h 237"/>
                <a:gd name="T4" fmla="*/ 2978 w 257"/>
                <a:gd name="T5" fmla="*/ 110 h 237"/>
                <a:gd name="T6" fmla="*/ 6816 w 257"/>
                <a:gd name="T7" fmla="*/ 167 h 237"/>
                <a:gd name="T8" fmla="*/ 12211 w 257"/>
                <a:gd name="T9" fmla="*/ 217 h 237"/>
                <a:gd name="T10" fmla="*/ 19730 w 257"/>
                <a:gd name="T11" fmla="*/ 264 h 237"/>
                <a:gd name="T12" fmla="*/ 29284 w 257"/>
                <a:gd name="T13" fmla="*/ 313 h 237"/>
                <a:gd name="T14" fmla="*/ 41483 w 257"/>
                <a:gd name="T15" fmla="*/ 358 h 237"/>
                <a:gd name="T16" fmla="*/ 55526 w 257"/>
                <a:gd name="T17" fmla="*/ 395 h 237"/>
                <a:gd name="T18" fmla="*/ 73581 w 257"/>
                <a:gd name="T19" fmla="*/ 431 h 237"/>
                <a:gd name="T20" fmla="*/ 94000 w 257"/>
                <a:gd name="T21" fmla="*/ 461 h 237"/>
                <a:gd name="T22" fmla="*/ 115778 w 257"/>
                <a:gd name="T23" fmla="*/ 485 h 237"/>
                <a:gd name="T24" fmla="*/ 142720 w 257"/>
                <a:gd name="T25" fmla="*/ 506 h 237"/>
                <a:gd name="T26" fmla="*/ 172130 w 257"/>
                <a:gd name="T27" fmla="*/ 518 h 237"/>
                <a:gd name="T28" fmla="*/ 205753 w 257"/>
                <a:gd name="T29" fmla="*/ 527 h 237"/>
                <a:gd name="T30" fmla="*/ 240472 w 257"/>
                <a:gd name="T31" fmla="*/ 523 h 237"/>
                <a:gd name="T32" fmla="*/ 281120 w 257"/>
                <a:gd name="T33" fmla="*/ 515 h 237"/>
                <a:gd name="T34" fmla="*/ 245505 w 257"/>
                <a:gd name="T35" fmla="*/ 502 h 237"/>
                <a:gd name="T36" fmla="*/ 213003 w 257"/>
                <a:gd name="T37" fmla="*/ 486 h 237"/>
                <a:gd name="T38" fmla="*/ 186016 w 257"/>
                <a:gd name="T39" fmla="*/ 469 h 237"/>
                <a:gd name="T40" fmla="*/ 161904 w 257"/>
                <a:gd name="T41" fmla="*/ 453 h 237"/>
                <a:gd name="T42" fmla="*/ 139920 w 257"/>
                <a:gd name="T43" fmla="*/ 429 h 237"/>
                <a:gd name="T44" fmla="*/ 122586 w 257"/>
                <a:gd name="T45" fmla="*/ 403 h 237"/>
                <a:gd name="T46" fmla="*/ 106593 w 257"/>
                <a:gd name="T47" fmla="*/ 375 h 237"/>
                <a:gd name="T48" fmla="*/ 91583 w 257"/>
                <a:gd name="T49" fmla="*/ 345 h 237"/>
                <a:gd name="T50" fmla="*/ 78096 w 257"/>
                <a:gd name="T51" fmla="*/ 313 h 237"/>
                <a:gd name="T52" fmla="*/ 67088 w 257"/>
                <a:gd name="T53" fmla="*/ 275 h 237"/>
                <a:gd name="T54" fmla="*/ 57650 w 257"/>
                <a:gd name="T55" fmla="*/ 239 h 237"/>
                <a:gd name="T56" fmla="*/ 47315 w 257"/>
                <a:gd name="T57" fmla="*/ 194 h 237"/>
                <a:gd name="T58" fmla="*/ 36068 w 257"/>
                <a:gd name="T59" fmla="*/ 152 h 237"/>
                <a:gd name="T60" fmla="*/ 25329 w 257"/>
                <a:gd name="T61" fmla="*/ 105 h 237"/>
                <a:gd name="T62" fmla="*/ 12794 w 257"/>
                <a:gd name="T63" fmla="*/ 51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" name="Freeform 39">
              <a:extLst>
                <a:ext uri="{FF2B5EF4-FFF2-40B4-BE49-F238E27FC236}">
                  <a16:creationId xmlns:a16="http://schemas.microsoft.com/office/drawing/2014/main" id="{0A6F3EA6-A839-FF54-665C-DA414F4256CC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242" y="756"/>
              <a:ext cx="167" cy="115"/>
            </a:xfrm>
            <a:custGeom>
              <a:avLst/>
              <a:gdLst>
                <a:gd name="T0" fmla="*/ 98199 w 124"/>
                <a:gd name="T1" fmla="*/ 0 h 110"/>
                <a:gd name="T2" fmla="*/ 156989 w 124"/>
                <a:gd name="T3" fmla="*/ 313 h 110"/>
                <a:gd name="T4" fmla="*/ 152559 w 124"/>
                <a:gd name="T5" fmla="*/ 312 h 110"/>
                <a:gd name="T6" fmla="*/ 135526 w 124"/>
                <a:gd name="T7" fmla="*/ 306 h 110"/>
                <a:gd name="T8" fmla="*/ 113277 w 124"/>
                <a:gd name="T9" fmla="*/ 296 h 110"/>
                <a:gd name="T10" fmla="*/ 86553 w 124"/>
                <a:gd name="T11" fmla="*/ 290 h 110"/>
                <a:gd name="T12" fmla="*/ 56960 w 124"/>
                <a:gd name="T13" fmla="*/ 283 h 110"/>
                <a:gd name="T14" fmla="*/ 32335 w 124"/>
                <a:gd name="T15" fmla="*/ 285 h 110"/>
                <a:gd name="T16" fmla="*/ 11511 w 124"/>
                <a:gd name="T17" fmla="*/ 298 h 110"/>
                <a:gd name="T18" fmla="*/ 0 w 124"/>
                <a:gd name="T19" fmla="*/ 320 h 110"/>
                <a:gd name="T20" fmla="*/ 4712 w 124"/>
                <a:gd name="T21" fmla="*/ 285 h 110"/>
                <a:gd name="T22" fmla="*/ 10353 w 124"/>
                <a:gd name="T23" fmla="*/ 259 h 110"/>
                <a:gd name="T24" fmla="*/ 20879 w 124"/>
                <a:gd name="T25" fmla="*/ 239 h 110"/>
                <a:gd name="T26" fmla="*/ 32335 w 124"/>
                <a:gd name="T27" fmla="*/ 221 h 110"/>
                <a:gd name="T28" fmla="*/ 45871 w 124"/>
                <a:gd name="T29" fmla="*/ 209 h 110"/>
                <a:gd name="T30" fmla="*/ 59230 w 124"/>
                <a:gd name="T31" fmla="*/ 208 h 110"/>
                <a:gd name="T32" fmla="*/ 74273 w 124"/>
                <a:gd name="T33" fmla="*/ 208 h 110"/>
                <a:gd name="T34" fmla="*/ 91292 w 124"/>
                <a:gd name="T35" fmla="*/ 217 h 110"/>
                <a:gd name="T36" fmla="*/ 92507 w 124"/>
                <a:gd name="T37" fmla="*/ 208 h 110"/>
                <a:gd name="T38" fmla="*/ 88824 w 124"/>
                <a:gd name="T39" fmla="*/ 166 h 110"/>
                <a:gd name="T40" fmla="*/ 84735 w 124"/>
                <a:gd name="T41" fmla="*/ 111 h 110"/>
                <a:gd name="T42" fmla="*/ 83201 w 124"/>
                <a:gd name="T43" fmla="*/ 87 h 110"/>
                <a:gd name="T44" fmla="*/ 79769 w 124"/>
                <a:gd name="T45" fmla="*/ 87 h 110"/>
                <a:gd name="T46" fmla="*/ 76712 w 124"/>
                <a:gd name="T47" fmla="*/ 83 h 110"/>
                <a:gd name="T48" fmla="*/ 74273 w 124"/>
                <a:gd name="T49" fmla="*/ 73 h 110"/>
                <a:gd name="T50" fmla="*/ 72914 w 124"/>
                <a:gd name="T51" fmla="*/ 64 h 110"/>
                <a:gd name="T52" fmla="*/ 72914 w 124"/>
                <a:gd name="T53" fmla="*/ 53 h 110"/>
                <a:gd name="T54" fmla="*/ 74273 w 124"/>
                <a:gd name="T55" fmla="*/ 43 h 110"/>
                <a:gd name="T56" fmla="*/ 84110 w 124"/>
                <a:gd name="T57" fmla="*/ 8 h 110"/>
                <a:gd name="T58" fmla="*/ 98199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" name="Freeform 40">
              <a:extLst>
                <a:ext uri="{FF2B5EF4-FFF2-40B4-BE49-F238E27FC236}">
                  <a16:creationId xmlns:a16="http://schemas.microsoft.com/office/drawing/2014/main" id="{1BE8E341-B47F-98F6-E095-A6DD4D098FBF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574" y="286"/>
              <a:ext cx="147" cy="160"/>
            </a:xfrm>
            <a:custGeom>
              <a:avLst/>
              <a:gdLst>
                <a:gd name="T0" fmla="*/ 0 w 109"/>
                <a:gd name="T1" fmla="*/ 0 h 156"/>
                <a:gd name="T2" fmla="*/ 6440 w 109"/>
                <a:gd name="T3" fmla="*/ 1 h 156"/>
                <a:gd name="T4" fmla="*/ 22954 w 109"/>
                <a:gd name="T5" fmla="*/ 5 h 156"/>
                <a:gd name="T6" fmla="*/ 48053 w 109"/>
                <a:gd name="T7" fmla="*/ 12 h 156"/>
                <a:gd name="T8" fmla="*/ 75930 w 109"/>
                <a:gd name="T9" fmla="*/ 48 h 156"/>
                <a:gd name="T10" fmla="*/ 102401 w 109"/>
                <a:gd name="T11" fmla="*/ 77 h 156"/>
                <a:gd name="T12" fmla="*/ 125638 w 109"/>
                <a:gd name="T13" fmla="*/ 129 h 156"/>
                <a:gd name="T14" fmla="*/ 139806 w 109"/>
                <a:gd name="T15" fmla="*/ 198 h 156"/>
                <a:gd name="T16" fmla="*/ 142586 w 109"/>
                <a:gd name="T17" fmla="*/ 286 h 156"/>
                <a:gd name="T18" fmla="*/ 138100 w 109"/>
                <a:gd name="T19" fmla="*/ 286 h 156"/>
                <a:gd name="T20" fmla="*/ 130505 w 109"/>
                <a:gd name="T21" fmla="*/ 286 h 156"/>
                <a:gd name="T22" fmla="*/ 121662 w 109"/>
                <a:gd name="T23" fmla="*/ 286 h 156"/>
                <a:gd name="T24" fmla="*/ 113663 w 109"/>
                <a:gd name="T25" fmla="*/ 282 h 156"/>
                <a:gd name="T26" fmla="*/ 105727 w 109"/>
                <a:gd name="T27" fmla="*/ 280 h 156"/>
                <a:gd name="T28" fmla="*/ 96869 w 109"/>
                <a:gd name="T29" fmla="*/ 275 h 156"/>
                <a:gd name="T30" fmla="*/ 86259 w 109"/>
                <a:gd name="T31" fmla="*/ 266 h 156"/>
                <a:gd name="T32" fmla="*/ 75930 w 109"/>
                <a:gd name="T33" fmla="*/ 255 h 156"/>
                <a:gd name="T34" fmla="*/ 69078 w 109"/>
                <a:gd name="T35" fmla="*/ 230 h 156"/>
                <a:gd name="T36" fmla="*/ 69078 w 109"/>
                <a:gd name="T37" fmla="*/ 203 h 156"/>
                <a:gd name="T38" fmla="*/ 73825 w 109"/>
                <a:gd name="T39" fmla="*/ 177 h 156"/>
                <a:gd name="T40" fmla="*/ 78197 w 109"/>
                <a:gd name="T41" fmla="*/ 145 h 156"/>
                <a:gd name="T42" fmla="*/ 73825 w 109"/>
                <a:gd name="T43" fmla="*/ 116 h 156"/>
                <a:gd name="T44" fmla="*/ 63315 w 109"/>
                <a:gd name="T45" fmla="*/ 75 h 156"/>
                <a:gd name="T46" fmla="*/ 41200 w 109"/>
                <a:gd name="T47" fmla="*/ 47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" name="Freeform 41">
              <a:extLst>
                <a:ext uri="{FF2B5EF4-FFF2-40B4-BE49-F238E27FC236}">
                  <a16:creationId xmlns:a16="http://schemas.microsoft.com/office/drawing/2014/main" id="{8964F3D7-35A6-6447-3A3F-BCDE64AC2509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236" y="721"/>
              <a:ext cx="62" cy="97"/>
            </a:xfrm>
            <a:custGeom>
              <a:avLst/>
              <a:gdLst>
                <a:gd name="T0" fmla="*/ 40796 w 46"/>
                <a:gd name="T1" fmla="*/ 0 h 94"/>
                <a:gd name="T2" fmla="*/ 25865 w 46"/>
                <a:gd name="T3" fmla="*/ 77 h 94"/>
                <a:gd name="T4" fmla="*/ 19190 w 46"/>
                <a:gd name="T5" fmla="*/ 130 h 94"/>
                <a:gd name="T6" fmla="*/ 14238 w 46"/>
                <a:gd name="T7" fmla="*/ 169 h 94"/>
                <a:gd name="T8" fmla="*/ 0 w 46"/>
                <a:gd name="T9" fmla="*/ 198 h 94"/>
                <a:gd name="T10" fmla="*/ 15628 w 46"/>
                <a:gd name="T11" fmla="*/ 186 h 94"/>
                <a:gd name="T12" fmla="*/ 30268 w 46"/>
                <a:gd name="T13" fmla="*/ 172 h 94"/>
                <a:gd name="T14" fmla="*/ 40995 w 46"/>
                <a:gd name="T15" fmla="*/ 144 h 94"/>
                <a:gd name="T16" fmla="*/ 51576 w 46"/>
                <a:gd name="T17" fmla="*/ 120 h 94"/>
                <a:gd name="T18" fmla="*/ 58710 w 46"/>
                <a:gd name="T19" fmla="*/ 94 h 94"/>
                <a:gd name="T20" fmla="*/ 59430 w 46"/>
                <a:gd name="T21" fmla="*/ 61 h 94"/>
                <a:gd name="T22" fmla="*/ 54986 w 46"/>
                <a:gd name="T23" fmla="*/ 15 h 94"/>
                <a:gd name="T24" fmla="*/ 40796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" name="Freeform 42">
              <a:extLst>
                <a:ext uri="{FF2B5EF4-FFF2-40B4-BE49-F238E27FC236}">
                  <a16:creationId xmlns:a16="http://schemas.microsoft.com/office/drawing/2014/main" id="{8481049E-2BD4-E76D-D994-F7EBA748EFEF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585" y="466"/>
              <a:ext cx="72" cy="41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6343 w 54"/>
                <a:gd name="T5" fmla="*/ 3 h 40"/>
                <a:gd name="T6" fmla="*/ 12857 w 54"/>
                <a:gd name="T7" fmla="*/ 8 h 40"/>
                <a:gd name="T8" fmla="*/ 20671 w 54"/>
                <a:gd name="T9" fmla="*/ 12 h 40"/>
                <a:gd name="T10" fmla="*/ 29129 w 54"/>
                <a:gd name="T11" fmla="*/ 15 h 40"/>
                <a:gd name="T12" fmla="*/ 38231 w 54"/>
                <a:gd name="T13" fmla="*/ 17 h 40"/>
                <a:gd name="T14" fmla="*/ 45439 w 54"/>
                <a:gd name="T15" fmla="*/ 18 h 40"/>
                <a:gd name="T16" fmla="*/ 53903 w 54"/>
                <a:gd name="T17" fmla="*/ 16 h 40"/>
                <a:gd name="T18" fmla="*/ 53212 w 54"/>
                <a:gd name="T19" fmla="*/ 49 h 40"/>
                <a:gd name="T20" fmla="*/ 50225 w 54"/>
                <a:gd name="T21" fmla="*/ 57 h 40"/>
                <a:gd name="T22" fmla="*/ 44231 w 54"/>
                <a:gd name="T23" fmla="*/ 63 h 40"/>
                <a:gd name="T24" fmla="*/ 36748 w 54"/>
                <a:gd name="T25" fmla="*/ 67 h 40"/>
                <a:gd name="T26" fmla="*/ 27561 w 54"/>
                <a:gd name="T27" fmla="*/ 65 h 40"/>
                <a:gd name="T28" fmla="*/ 18660 w 54"/>
                <a:gd name="T29" fmla="*/ 56 h 40"/>
                <a:gd name="T30" fmla="*/ 9643 w 54"/>
                <a:gd name="T31" fmla="*/ 44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" name="Freeform 43">
              <a:extLst>
                <a:ext uri="{FF2B5EF4-FFF2-40B4-BE49-F238E27FC236}">
                  <a16:creationId xmlns:a16="http://schemas.microsoft.com/office/drawing/2014/main" id="{E32FF27D-BE60-AA68-6639-FC1932A671A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886"/>
              <a:ext cx="360" cy="650"/>
            </a:xfrm>
            <a:custGeom>
              <a:avLst/>
              <a:gdLst>
                <a:gd name="T0" fmla="*/ 264 w 360"/>
                <a:gd name="T1" fmla="*/ 0 h 650"/>
                <a:gd name="T2" fmla="*/ 269 w 360"/>
                <a:gd name="T3" fmla="*/ 9 h 650"/>
                <a:gd name="T4" fmla="*/ 277 w 360"/>
                <a:gd name="T5" fmla="*/ 22 h 650"/>
                <a:gd name="T6" fmla="*/ 286 w 360"/>
                <a:gd name="T7" fmla="*/ 39 h 650"/>
                <a:gd name="T8" fmla="*/ 297 w 360"/>
                <a:gd name="T9" fmla="*/ 58 h 650"/>
                <a:gd name="T10" fmla="*/ 309 w 360"/>
                <a:gd name="T11" fmla="*/ 83 h 650"/>
                <a:gd name="T12" fmla="*/ 319 w 360"/>
                <a:gd name="T13" fmla="*/ 108 h 650"/>
                <a:gd name="T14" fmla="*/ 329 w 360"/>
                <a:gd name="T15" fmla="*/ 136 h 650"/>
                <a:gd name="T16" fmla="*/ 333 w 360"/>
                <a:gd name="T17" fmla="*/ 163 h 650"/>
                <a:gd name="T18" fmla="*/ 336 w 360"/>
                <a:gd name="T19" fmla="*/ 193 h 650"/>
                <a:gd name="T20" fmla="*/ 332 w 360"/>
                <a:gd name="T21" fmla="*/ 223 h 650"/>
                <a:gd name="T22" fmla="*/ 323 w 360"/>
                <a:gd name="T23" fmla="*/ 255 h 650"/>
                <a:gd name="T24" fmla="*/ 310 w 360"/>
                <a:gd name="T25" fmla="*/ 285 h 650"/>
                <a:gd name="T26" fmla="*/ 287 w 360"/>
                <a:gd name="T27" fmla="*/ 315 h 650"/>
                <a:gd name="T28" fmla="*/ 257 w 360"/>
                <a:gd name="T29" fmla="*/ 343 h 650"/>
                <a:gd name="T30" fmla="*/ 218 w 360"/>
                <a:gd name="T31" fmla="*/ 370 h 650"/>
                <a:gd name="T32" fmla="*/ 167 w 360"/>
                <a:gd name="T33" fmla="*/ 396 h 650"/>
                <a:gd name="T34" fmla="*/ 111 w 360"/>
                <a:gd name="T35" fmla="*/ 425 h 650"/>
                <a:gd name="T36" fmla="*/ 69 w 360"/>
                <a:gd name="T37" fmla="*/ 457 h 650"/>
                <a:gd name="T38" fmla="*/ 35 w 360"/>
                <a:gd name="T39" fmla="*/ 490 h 650"/>
                <a:gd name="T40" fmla="*/ 12 w 360"/>
                <a:gd name="T41" fmla="*/ 526 h 650"/>
                <a:gd name="T42" fmla="*/ 0 w 360"/>
                <a:gd name="T43" fmla="*/ 553 h 650"/>
                <a:gd name="T44" fmla="*/ 0 w 360"/>
                <a:gd name="T45" fmla="*/ 650 h 650"/>
                <a:gd name="T46" fmla="*/ 6 w 360"/>
                <a:gd name="T47" fmla="*/ 628 h 650"/>
                <a:gd name="T48" fmla="*/ 19 w 360"/>
                <a:gd name="T49" fmla="*/ 594 h 650"/>
                <a:gd name="T50" fmla="*/ 43 w 360"/>
                <a:gd name="T51" fmla="*/ 551 h 650"/>
                <a:gd name="T52" fmla="*/ 76 w 360"/>
                <a:gd name="T53" fmla="*/ 503 h 650"/>
                <a:gd name="T54" fmla="*/ 125 w 360"/>
                <a:gd name="T55" fmla="*/ 454 h 650"/>
                <a:gd name="T56" fmla="*/ 190 w 360"/>
                <a:gd name="T57" fmla="*/ 408 h 650"/>
                <a:gd name="T58" fmla="*/ 275 w 360"/>
                <a:gd name="T59" fmla="*/ 365 h 650"/>
                <a:gd name="T60" fmla="*/ 308 w 360"/>
                <a:gd name="T61" fmla="*/ 342 h 650"/>
                <a:gd name="T62" fmla="*/ 335 w 360"/>
                <a:gd name="T63" fmla="*/ 305 h 650"/>
                <a:gd name="T64" fmla="*/ 352 w 360"/>
                <a:gd name="T65" fmla="*/ 255 h 650"/>
                <a:gd name="T66" fmla="*/ 360 w 360"/>
                <a:gd name="T67" fmla="*/ 201 h 650"/>
                <a:gd name="T68" fmla="*/ 356 w 360"/>
                <a:gd name="T69" fmla="*/ 144 h 650"/>
                <a:gd name="T70" fmla="*/ 341 w 360"/>
                <a:gd name="T71" fmla="*/ 88 h 650"/>
                <a:gd name="T72" fmla="*/ 311 w 360"/>
                <a:gd name="T73" fmla="*/ 39 h 650"/>
                <a:gd name="T74" fmla="*/ 264 w 360"/>
                <a:gd name="T75" fmla="*/ 0 h 65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" name="Freeform 44">
              <a:extLst>
                <a:ext uri="{FF2B5EF4-FFF2-40B4-BE49-F238E27FC236}">
                  <a16:creationId xmlns:a16="http://schemas.microsoft.com/office/drawing/2014/main" id="{7EE98AB3-3896-5695-A7FC-F6DC051BE284}"/>
                </a:ext>
              </a:extLst>
            </p:cNvPr>
            <p:cNvSpPr>
              <a:spLocks/>
            </p:cNvSpPr>
            <p:nvPr/>
          </p:nvSpPr>
          <p:spPr bwMode="ltGray">
            <a:xfrm rot="1584153">
              <a:off x="56" y="84"/>
              <a:ext cx="804" cy="686"/>
            </a:xfrm>
            <a:custGeom>
              <a:avLst/>
              <a:gdLst>
                <a:gd name="T0" fmla="*/ 21433 w 596"/>
                <a:gd name="T1" fmla="*/ 750 h 666"/>
                <a:gd name="T2" fmla="*/ 7943 w 596"/>
                <a:gd name="T3" fmla="*/ 695 h 666"/>
                <a:gd name="T4" fmla="*/ 0 w 596"/>
                <a:gd name="T5" fmla="*/ 588 h 666"/>
                <a:gd name="T6" fmla="*/ 4798 w 596"/>
                <a:gd name="T7" fmla="*/ 452 h 666"/>
                <a:gd name="T8" fmla="*/ 33398 w 596"/>
                <a:gd name="T9" fmla="*/ 308 h 666"/>
                <a:gd name="T10" fmla="*/ 90727 w 596"/>
                <a:gd name="T11" fmla="*/ 173 h 666"/>
                <a:gd name="T12" fmla="*/ 187514 w 596"/>
                <a:gd name="T13" fmla="*/ 60 h 666"/>
                <a:gd name="T14" fmla="*/ 325395 w 596"/>
                <a:gd name="T15" fmla="*/ 2 h 666"/>
                <a:gd name="T16" fmla="*/ 501786 w 596"/>
                <a:gd name="T17" fmla="*/ 9 h 666"/>
                <a:gd name="T18" fmla="*/ 638353 w 596"/>
                <a:gd name="T19" fmla="*/ 137 h 666"/>
                <a:gd name="T20" fmla="*/ 730659 w 596"/>
                <a:gd name="T21" fmla="*/ 334 h 666"/>
                <a:gd name="T22" fmla="*/ 779133 w 596"/>
                <a:gd name="T23" fmla="*/ 580 h 666"/>
                <a:gd name="T24" fmla="*/ 785134 w 596"/>
                <a:gd name="T25" fmla="*/ 834 h 666"/>
                <a:gd name="T26" fmla="*/ 747121 w 596"/>
                <a:gd name="T27" fmla="*/ 1067 h 666"/>
                <a:gd name="T28" fmla="*/ 668531 w 596"/>
                <a:gd name="T29" fmla="*/ 1249 h 666"/>
                <a:gd name="T30" fmla="*/ 550006 w 596"/>
                <a:gd name="T31" fmla="*/ 1349 h 666"/>
                <a:gd name="T32" fmla="*/ 513220 w 596"/>
                <a:gd name="T33" fmla="*/ 1342 h 666"/>
                <a:gd name="T34" fmla="*/ 582015 w 596"/>
                <a:gd name="T35" fmla="*/ 1260 h 666"/>
                <a:gd name="T36" fmla="*/ 635516 w 596"/>
                <a:gd name="T37" fmla="*/ 1104 h 666"/>
                <a:gd name="T38" fmla="*/ 672317 w 596"/>
                <a:gd name="T39" fmla="*/ 923 h 666"/>
                <a:gd name="T40" fmla="*/ 685383 w 596"/>
                <a:gd name="T41" fmla="*/ 723 h 666"/>
                <a:gd name="T42" fmla="*/ 677477 w 596"/>
                <a:gd name="T43" fmla="*/ 524 h 666"/>
                <a:gd name="T44" fmla="*/ 639199 w 596"/>
                <a:gd name="T45" fmla="*/ 353 h 666"/>
                <a:gd name="T46" fmla="*/ 571010 w 596"/>
                <a:gd name="T47" fmla="*/ 228 h 666"/>
                <a:gd name="T48" fmla="*/ 450067 w 596"/>
                <a:gd name="T49" fmla="*/ 150 h 666"/>
                <a:gd name="T50" fmla="*/ 324600 w 596"/>
                <a:gd name="T51" fmla="*/ 122 h 666"/>
                <a:gd name="T52" fmla="*/ 229709 w 596"/>
                <a:gd name="T53" fmla="*/ 142 h 666"/>
                <a:gd name="T54" fmla="*/ 159852 w 596"/>
                <a:gd name="T55" fmla="*/ 204 h 666"/>
                <a:gd name="T56" fmla="*/ 110603 w 596"/>
                <a:gd name="T57" fmla="*/ 303 h 666"/>
                <a:gd name="T58" fmla="*/ 75268 w 596"/>
                <a:gd name="T59" fmla="*/ 420 h 666"/>
                <a:gd name="T60" fmla="*/ 52615 w 596"/>
                <a:gd name="T61" fmla="*/ 552 h 666"/>
                <a:gd name="T62" fmla="*/ 36958 w 596"/>
                <a:gd name="T63" fmla="*/ 686 h 6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97" name="Rectangle 45">
            <a:extLst>
              <a:ext uri="{FF2B5EF4-FFF2-40B4-BE49-F238E27FC236}">
                <a16:creationId xmlns:a16="http://schemas.microsoft.com/office/drawing/2014/main" id="{BBEDA3A8-EF33-8EA3-8F9B-52B3291DB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103188"/>
            <a:ext cx="82438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46">
            <a:extLst>
              <a:ext uri="{FF2B5EF4-FFF2-40B4-BE49-F238E27FC236}">
                <a16:creationId xmlns:a16="http://schemas.microsoft.com/office/drawing/2014/main" id="{5487DAD7-4A12-82B9-C63C-133573DFE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0399" name="Rectangle 47">
            <a:extLst>
              <a:ext uri="{FF2B5EF4-FFF2-40B4-BE49-F238E27FC236}">
                <a16:creationId xmlns:a16="http://schemas.microsoft.com/office/drawing/2014/main" id="{79B2089F-04BF-8685-BEDC-889667D5834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6699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400" name="Rectangle 48">
            <a:extLst>
              <a:ext uri="{FF2B5EF4-FFF2-40B4-BE49-F238E27FC236}">
                <a16:creationId xmlns:a16="http://schemas.microsoft.com/office/drawing/2014/main" id="{D162950A-ADE4-5519-2710-8D5C2219E4A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6699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401" name="Rectangle 49">
            <a:extLst>
              <a:ext uri="{FF2B5EF4-FFF2-40B4-BE49-F238E27FC236}">
                <a16:creationId xmlns:a16="http://schemas.microsoft.com/office/drawing/2014/main" id="{29B304D6-D72A-13F3-5B53-6470CA0C71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006699"/>
                </a:solidFill>
              </a:defRPr>
            </a:lvl1pPr>
          </a:lstStyle>
          <a:p>
            <a:pPr>
              <a:defRPr/>
            </a:pPr>
            <a:fld id="{7DFFCD63-DEA8-430F-B258-6A669F0F35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45" r:id="rId1"/>
    <p:sldLayoutId id="2147485546" r:id="rId2"/>
    <p:sldLayoutId id="2147485547" r:id="rId3"/>
    <p:sldLayoutId id="2147485548" r:id="rId4"/>
    <p:sldLayoutId id="2147485549" r:id="rId5"/>
    <p:sldLayoutId id="2147485550" r:id="rId6"/>
    <p:sldLayoutId id="2147485551" r:id="rId7"/>
    <p:sldLayoutId id="2147485552" r:id="rId8"/>
    <p:sldLayoutId id="2147485553" r:id="rId9"/>
    <p:sldLayoutId id="2147485554" r:id="rId10"/>
    <p:sldLayoutId id="2147485555" r:id="rId11"/>
    <p:sldLayoutId id="2147485556" r:id="rId12"/>
    <p:sldLayoutId id="2147485557" r:id="rId13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49" charset="-122"/>
          <a:cs typeface="黑体" panose="02010609060101010101" pitchFamily="49" charset="-122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anose="02010609060101010101" pitchFamily="49" charset="-122"/>
          <a:cs typeface="黑体" panose="02010609060101010101" pitchFamily="49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anose="02010609060101010101" pitchFamily="49" charset="-122"/>
          <a:cs typeface="黑体" panose="02010609060101010101" pitchFamily="49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anose="02010609060101010101" pitchFamily="49" charset="-122"/>
          <a:cs typeface="黑体" panose="02010609060101010101" pitchFamily="49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anose="02010609060101010101" pitchFamily="49" charset="-122"/>
          <a:cs typeface="黑体" panose="02010609060101010101" pitchFamily="49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SimSun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SimSun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SimSun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黑体" panose="02010609060101010101" pitchFamily="49" charset="-122"/>
          <a:cs typeface="黑体" panose="02010609060101010101" pitchFamily="49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黑体" panose="02010609060101010101" pitchFamily="49" charset="-122"/>
          <a:cs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黑体" panose="02010609060101010101" pitchFamily="49" charset="-122"/>
          <a:cs typeface="黑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58" r:id="rId1"/>
    <p:sldLayoutId id="2147485540" r:id="rId2"/>
    <p:sldLayoutId id="2147485559" r:id="rId3"/>
    <p:sldLayoutId id="2147485541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8.e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5.e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2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emf"/><Relationship Id="rId1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1.e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1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9.wmf"/><Relationship Id="rId5" Type="http://schemas.openxmlformats.org/officeDocument/2006/relationships/image" Target="../media/image46.png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8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38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2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321B3119-0AD1-6932-FC3A-BDA080CC9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00213"/>
            <a:ext cx="9144000" cy="2089150"/>
          </a:xfrm>
          <a:prstGeom prst="rect">
            <a:avLst/>
          </a:prstGeom>
          <a:solidFill>
            <a:srgbClr val="1557AE"/>
          </a:solidFill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b="0" kern="0" dirty="0">
                <a:solidFill>
                  <a:schemeClr val="bg1"/>
                </a:solidFill>
              </a:rPr>
              <a:t>数据挖掘    </a:t>
            </a:r>
            <a:br>
              <a:rPr lang="en-US" altLang="zh-CN" sz="6000" b="0" kern="0" dirty="0"/>
            </a:br>
            <a:r>
              <a:rPr lang="zh-CN" altLang="en-US" sz="6000" b="0" kern="0">
                <a:solidFill>
                  <a:schemeClr val="bg1"/>
                </a:solidFill>
              </a:rPr>
              <a:t>第三章</a:t>
            </a:r>
            <a:r>
              <a:rPr lang="zh-CN" altLang="en-US" sz="6000" b="0" kern="0" dirty="0">
                <a:solidFill>
                  <a:schemeClr val="bg1"/>
                </a:solidFill>
              </a:rPr>
              <a:t>：关联规则挖掘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3DFCC9-8021-53B9-2E09-A38ED5239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4472C4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79512" y="-24773"/>
            <a:ext cx="3724832" cy="1308467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A0C44C3-4F73-4DF7-F4F1-DB5F85CA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9144000" cy="23542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D80"/>
            </a:prstShdw>
          </a:effectLst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刘均</a:t>
            </a:r>
            <a:endParaRPr lang="en-US" altLang="zh-CN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spcBef>
                <a:spcPts val="600"/>
              </a:spcBef>
              <a:defRPr/>
            </a:pPr>
            <a:endParaRPr lang="en-US" altLang="zh-CN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陕西省天地网技术重点实验室</a:t>
            </a:r>
            <a:endParaRPr lang="en-US" altLang="zh-CN" sz="28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西安交通大学计算机学院</a:t>
            </a:r>
            <a:endParaRPr lang="zh-CN" altLang="en-US" sz="28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73E2F81-2D9D-FB28-8349-647AA21B0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80400" cy="8636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事务数据：文档数据集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BC8ABDF-0F9A-F9BA-46FB-EF7E927E239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0825" y="1916113"/>
            <a:ext cx="85693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898525" indent="-4413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每个文档都可以看作一个词袋（</a:t>
            </a:r>
            <a:r>
              <a:rPr lang="en-US" altLang="ja-JP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bag of words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</a:t>
            </a:r>
            <a:endParaRPr lang="en-US" altLang="ja-JP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doc1: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Student, Teach, School 	 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doc2: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Student, School 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	 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doc3: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Teach, School, City, Game 	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doc4: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Baseball, Basketball	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doc5: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Basketball, Player, Spectator  </a:t>
            </a:r>
            <a:r>
              <a:rPr lang="en-US" altLang="zh-CN" sz="2200" b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doc6: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Baseball, Coach, Game, Team</a:t>
            </a:r>
          </a:p>
          <a:p>
            <a:pPr lvl="2" eaLnBrk="1" hangingPunct="1">
              <a:lnSpc>
                <a:spcPct val="12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doc7: 	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Basketball, Team, City, Game 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73D4E91-3E35-8E82-6CAF-5EDDCD988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765A076-A201-F396-3760-ED4496F6D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80338" cy="30241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3.1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关联规则挖掘的基本概念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3.2  </a:t>
            </a:r>
            <a:r>
              <a:rPr lang="zh-CN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由事务数据库挖掘单维布尔关联规则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3.3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多层关联规则挖掘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3.4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多维关联规则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3.5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关联规则、相关性、因果关系的区别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4653D1-5126-807B-6D9A-5DD9D18C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本章内容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>
            <a:extLst>
              <a:ext uri="{FF2B5EF4-FFF2-40B4-BE49-F238E27FC236}">
                <a16:creationId xmlns:a16="http://schemas.microsoft.com/office/drawing/2014/main" id="{3C9ADDCF-7A6C-CE9B-2EDC-3B9D8082C6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-120650"/>
            <a:ext cx="8640763" cy="892175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</a:p>
        </p:txBody>
      </p:sp>
      <p:sp>
        <p:nvSpPr>
          <p:cNvPr id="46083" name="Rectangle 7">
            <a:extLst>
              <a:ext uri="{FF2B5EF4-FFF2-40B4-BE49-F238E27FC236}">
                <a16:creationId xmlns:a16="http://schemas.microsoft.com/office/drawing/2014/main" id="{025DEC23-8BE1-3590-5F98-2742CC45D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220" y="1019969"/>
            <a:ext cx="8732244" cy="469900"/>
          </a:xfrm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关联规则挖掘的原始算法：枚举每个可能的规则，计算其支持度与置信度。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3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包含</a:t>
            </a:r>
            <a:r>
              <a:rPr lang="en-US" altLang="zh-CN" sz="24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个项目的数据集中可能的规则数目为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3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30000"/>
              </a:lnSpc>
              <a:spcBef>
                <a:spcPts val="600"/>
              </a:spcBef>
              <a:buClrTx/>
              <a:buFont typeface="Wingdings" panose="05000000000000000000" pitchFamily="2" charset="2"/>
              <a:buNone/>
            </a:pPr>
            <a:endParaRPr lang="en-US" altLang="zh-CN" sz="2400" b="0" dirty="0">
              <a:solidFill>
                <a:srgbClr val="0000FF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46084" name="对象 1">
            <a:extLst>
              <a:ext uri="{FF2B5EF4-FFF2-40B4-BE49-F238E27FC236}">
                <a16:creationId xmlns:a16="http://schemas.microsoft.com/office/drawing/2014/main" id="{AB0587E4-7FE7-3EC1-5570-CFD826F1F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359299"/>
              </p:ext>
            </p:extLst>
          </p:nvPr>
        </p:nvGraphicFramePr>
        <p:xfrm>
          <a:off x="1259632" y="2947798"/>
          <a:ext cx="264953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Formula" r:id="rId4" imgW="873760" imgH="146050" progId="Equation.Ribbit">
                  <p:embed/>
                </p:oleObj>
              </mc:Choice>
              <mc:Fallback>
                <p:oleObj name="Formula" r:id="rId4" imgW="873760" imgH="14605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947798"/>
                        <a:ext cx="264953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4">
            <a:extLst>
              <a:ext uri="{FF2B5EF4-FFF2-40B4-BE49-F238E27FC236}">
                <a16:creationId xmlns:a16="http://schemas.microsoft.com/office/drawing/2014/main" id="{A4FA1319-691A-EB5B-1F3B-CB8FFF2A1B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997325"/>
          <a:ext cx="324008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name="Equation" r:id="rId6" imgW="2832100" imgH="1270000" progId="Equation.3">
                  <p:embed/>
                </p:oleObj>
              </mc:Choice>
              <mc:Fallback>
                <p:oleObj name="Equation" r:id="rId6" imgW="2832100" imgH="1270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97325"/>
                        <a:ext cx="324008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6" name="Picture 6">
            <a:extLst>
              <a:ext uri="{FF2B5EF4-FFF2-40B4-BE49-F238E27FC236}">
                <a16:creationId xmlns:a16="http://schemas.microsoft.com/office/drawing/2014/main" id="{E3225B70-880A-02DF-9CE6-97403EFED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904" r="7143" b="952"/>
          <a:stretch>
            <a:fillRect/>
          </a:stretch>
        </p:blipFill>
        <p:spPr bwMode="auto">
          <a:xfrm>
            <a:off x="827584" y="3573016"/>
            <a:ext cx="3411538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7" name="Text Box 5">
            <a:extLst>
              <a:ext uri="{FF2B5EF4-FFF2-40B4-BE49-F238E27FC236}">
                <a16:creationId xmlns:a16="http://schemas.microsoft.com/office/drawing/2014/main" id="{5817A29F-2EB9-ACCD-88A7-8DDF5531C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732463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If d=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6,  R = 602 rules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412DCC2-BDD3-D672-6BCD-A9E51892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125" y="1412875"/>
            <a:ext cx="8040688" cy="4699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频繁项集性质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4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向下封闭性质（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Downward closure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）：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频繁项集的任意子集都是频繁的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4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如果</a:t>
            </a:r>
            <a:r>
              <a:rPr lang="zh-CN" altLang="en-US" sz="2000" b="0" dirty="0">
                <a:solidFill>
                  <a:srgbClr val="1C1C1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{beer, diaper, nuts}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是频繁的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则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{beer, diaper}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也是频繁的</a:t>
            </a:r>
            <a:endParaRPr lang="en-US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lnSpc>
                <a:spcPct val="14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任何含有</a:t>
            </a:r>
            <a:r>
              <a:rPr lang="en-US" altLang="zh-CN" sz="2000" b="0" dirty="0">
                <a:solidFill>
                  <a:srgbClr val="1C1C1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{beer, diaper, nuts}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的事务数据也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包含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{beer, diaper} </a:t>
            </a:r>
          </a:p>
          <a:p>
            <a:pPr marL="781050" lvl="1" indent="-342900" eaLnBrk="1" hangingPunct="1">
              <a:lnSpc>
                <a:spcPct val="140000"/>
              </a:lnSpc>
              <a:spcBef>
                <a:spcPts val="12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4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修剪原理：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非频繁项集的任意超集都是非频繁的，无需生成与测试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781050" lvl="1" indent="-342900" eaLnBrk="1" hangingPunct="1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000" b="0" dirty="0">
              <a:solidFill>
                <a:srgbClr val="0000FF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7FD996-0414-7559-9A9C-FB963683B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2">
            <a:extLst>
              <a:ext uri="{FF2B5EF4-FFF2-40B4-BE49-F238E27FC236}">
                <a16:creationId xmlns:a16="http://schemas.microsoft.com/office/drawing/2014/main" id="{BEEEF401-40C4-3099-4983-39737E21E8D9}"/>
              </a:ext>
            </a:extLst>
          </p:cNvPr>
          <p:cNvGrpSpPr>
            <a:grpSpLocks/>
          </p:cNvGrpSpPr>
          <p:nvPr/>
        </p:nvGrpSpPr>
        <p:grpSpPr bwMode="auto">
          <a:xfrm>
            <a:off x="-12911" y="980728"/>
            <a:ext cx="8831262" cy="5235575"/>
            <a:chOff x="144" y="686"/>
            <a:chExt cx="5563" cy="3298"/>
          </a:xfrm>
        </p:grpSpPr>
        <p:sp>
          <p:nvSpPr>
            <p:cNvPr id="50183" name="Line 3">
              <a:extLst>
                <a:ext uri="{FF2B5EF4-FFF2-40B4-BE49-F238E27FC236}">
                  <a16:creationId xmlns:a16="http://schemas.microsoft.com/office/drawing/2014/main" id="{136A1E89-39D5-0986-39BA-27BCAFFFC9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4" name="Text Box 4">
              <a:extLst>
                <a:ext uri="{FF2B5EF4-FFF2-40B4-BE49-F238E27FC236}">
                  <a16:creationId xmlns:a16="http://schemas.microsoft.com/office/drawing/2014/main" id="{BF5C8817-5E53-9365-AB6B-75DEA6894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C6D9C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Found to be Infrequent</a:t>
              </a:r>
              <a:endParaRPr lang="en-US" altLang="zh-CN" sz="2000">
                <a:solidFill>
                  <a:srgbClr val="0C6D9C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50185" name="Object 3">
              <a:extLst>
                <a:ext uri="{FF2B5EF4-FFF2-40B4-BE49-F238E27FC236}">
                  <a16:creationId xmlns:a16="http://schemas.microsoft.com/office/drawing/2014/main" id="{FC30A021-D2A7-877E-AC59-DBDAB4129A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20" name="Visio" r:id="rId4" imgW="9866478" imgH="7377618" progId="">
                    <p:embed/>
                  </p:oleObj>
                </mc:Choice>
                <mc:Fallback>
                  <p:oleObj name="Visio" r:id="rId4" imgW="9866478" imgH="7377618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2077E60C-3A85-E188-385C-55A2E6C00347}"/>
              </a:ext>
            </a:extLst>
          </p:cNvPr>
          <p:cNvGrpSpPr>
            <a:grpSpLocks/>
          </p:cNvGrpSpPr>
          <p:nvPr/>
        </p:nvGrpSpPr>
        <p:grpSpPr bwMode="auto">
          <a:xfrm>
            <a:off x="1912727" y="980728"/>
            <a:ext cx="6905624" cy="5235575"/>
            <a:chOff x="1357" y="686"/>
            <a:chExt cx="4350" cy="3298"/>
          </a:xfrm>
        </p:grpSpPr>
        <p:graphicFrame>
          <p:nvGraphicFramePr>
            <p:cNvPr id="50181" name="Object 2">
              <a:extLst>
                <a:ext uri="{FF2B5EF4-FFF2-40B4-BE49-F238E27FC236}">
                  <a16:creationId xmlns:a16="http://schemas.microsoft.com/office/drawing/2014/main" id="{69C9CBC7-CA18-D9A9-29C2-994520BC29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6528243"/>
                </p:ext>
              </p:extLst>
            </p:nvPr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21" name="Visio" r:id="rId6" imgW="9866478" imgH="7377618" progId="">
                    <p:embed/>
                  </p:oleObj>
                </mc:Choice>
                <mc:Fallback>
                  <p:oleObj name="Visio" r:id="rId6" imgW="9866478" imgH="7377618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2" name="Text Box 9">
              <a:extLst>
                <a:ext uri="{FF2B5EF4-FFF2-40B4-BE49-F238E27FC236}">
                  <a16:creationId xmlns:a16="http://schemas.microsoft.com/office/drawing/2014/main" id="{7CBAE912-B6F9-65F0-C5E1-B17ED87FE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" y="3346"/>
              <a:ext cx="9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Verdan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Pruned supersets</a:t>
              </a:r>
              <a:endPara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36FE174D-97CB-29F2-0D97-0F086D3A0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1">
            <a:extLst>
              <a:ext uri="{FF2B5EF4-FFF2-40B4-BE49-F238E27FC236}">
                <a16:creationId xmlns:a16="http://schemas.microsoft.com/office/drawing/2014/main" id="{2BA2EA12-0E79-33FE-D4DD-1DC5165D5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340768"/>
            <a:ext cx="8405813" cy="423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A long pattern contains a combinatorial number of sub-patterns, e.g., {a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, …, a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100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}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  <a:sym typeface="Wingdings" panose="05000000000000000000" pitchFamily="2" charset="2"/>
              </a:rPr>
              <a:t>contains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(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100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) + (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100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2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) + … + (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0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0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0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0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) = 2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100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– 1 = 1.27*10</a:t>
            </a:r>
            <a:r>
              <a:rPr lang="en-US" altLang="zh-CN" sz="2000" b="0" baseline="30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30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sub-patterns!</a:t>
            </a: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Solution: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Mine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closed patterns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and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max-patterns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instead</a:t>
            </a: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An itemset X is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closed</a:t>
            </a:r>
            <a:r>
              <a:rPr lang="en-US" altLang="zh-CN" sz="2000" b="0" dirty="0">
                <a:solidFill>
                  <a:srgbClr val="336699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if X is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frequent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and there exists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no super-pattern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   Y </a:t>
            </a:r>
            <a:r>
              <a:rPr lang="he-IL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כ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X ,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with  the same support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as X</a:t>
            </a: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An itemset X is a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max-pattern</a:t>
            </a:r>
            <a:r>
              <a:rPr lang="en-US" altLang="zh-CN" sz="2000" b="0" dirty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if X is frequent and there exists no frequent super-pattern Y </a:t>
            </a:r>
            <a:r>
              <a:rPr lang="he-IL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כ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 X</a:t>
            </a: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Closed pattern is a lossless compression of freq. patterns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6868D7-EBC5-F00F-15F2-608F14526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66075-DB3B-A728-8AEF-9FC314CD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752"/>
            <a:ext cx="8208962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Closed Patterns and Max-Patterns</a:t>
            </a:r>
          </a:p>
          <a:p>
            <a:pPr eaLnBrk="1" hangingPunct="1">
              <a:lnSpc>
                <a:spcPct val="110000"/>
              </a:lnSpc>
              <a:buClr>
                <a:srgbClr val="1557AE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maximal itemset is a closed itemset but a closed itemset is not necessarily a maximal itemset. </a:t>
            </a: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  <a:defRPr/>
            </a:pPr>
            <a:endParaRPr lang="zh-CN" altLang="en-US" sz="2400" b="0" dirty="0">
              <a:solidFill>
                <a:srgbClr val="C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8A360274-6F25-FD81-AD3C-4C31879D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727450" cy="352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862EDF-DFE0-DFB6-16F9-F4581C8AD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D610E5-9FCD-4BD9-039A-803AA18B0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706" y="1052736"/>
            <a:ext cx="80010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Closed Patterns and Max-Patterns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Exercise.  DB = {&lt;a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100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&gt;, &lt;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50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&gt;} 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Wingdings" panose="05000000000000000000" pitchFamily="2" charset="2"/>
            </a:endParaRP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Min_sup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= 1.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What is the set of 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closed itemset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?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&lt;a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100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&gt;: ?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&lt;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50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&gt;: ?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&lt;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49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&gt;: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What is the set of 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max-pattern</a:t>
            </a:r>
            <a:r>
              <a:rPr lang="en-US" altLang="zh-CN" sz="2400" b="0" dirty="0">
                <a:solidFill>
                  <a:schemeClr val="hlink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?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&lt;a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a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100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&gt;: ?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What is the set of 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all patterns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?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>
                <a:solidFill>
                  <a:schemeClr val="hlink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!!</a:t>
            </a:r>
            <a:endParaRPr lang="zh-CN" altLang="en-US" sz="2400" b="0" dirty="0">
              <a:solidFill>
                <a:srgbClr val="C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A2919C-0CA5-2F1C-113C-8ED904A7F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8363028-954E-6BCC-A2E8-C96512550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125" y="1412875"/>
            <a:ext cx="3159125" cy="4699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Apriori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C757881E-765F-3ABB-F3B4-32C708B3FC5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42988" y="2060575"/>
            <a:ext cx="7581900" cy="34845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C</a:t>
            </a:r>
            <a:r>
              <a:rPr lang="en-US" altLang="zh-CN" sz="24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候选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k-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0" indent="0" eaLnBrk="1" hangingPunct="1">
              <a:lnSpc>
                <a:spcPct val="150000"/>
              </a:lnSpc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400" b="0" dirty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L</a:t>
            </a:r>
            <a:r>
              <a:rPr lang="en-US" altLang="zh-CN" sz="24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频繁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k-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Join 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阶段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4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k-1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链接而成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Prune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阶段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任何包含非频繁的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(k-1)-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项集都不可能是频繁的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k-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4248F0-855D-147A-FE18-9FB9DDA3E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B900181-9077-E35C-E125-C47D4C496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6191" y="1196429"/>
            <a:ext cx="3159125" cy="4699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Apriori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宋体" panose="02010600030101010101" pitchFamily="2" charset="-122"/>
              </a:rPr>
              <a:t>算法</a:t>
            </a:r>
            <a:endParaRPr lang="en-US" altLang="zh-CN" sz="2800">
              <a:solidFill>
                <a:srgbClr val="FF0000"/>
              </a:solidFill>
              <a:latin typeface="黑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38BCE8A-9606-CB3E-0478-411367E84B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15616" y="1556792"/>
            <a:ext cx="75819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69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300"/>
              </a:spcBef>
              <a:buSzPct val="80000"/>
              <a:buFont typeface="Wingdings" panose="05000000000000000000" pitchFamily="2" charset="2"/>
              <a:buNone/>
            </a:pPr>
            <a:endParaRPr lang="en-US" altLang="zh-CN" sz="20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</a:t>
            </a:r>
            <a:r>
              <a:rPr lang="en-US" altLang="zh-CN" sz="2000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= {large 1-itemsets};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for 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= 2;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-1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 </a:t>
            </a:r>
            <a:r>
              <a:rPr lang="en-US" altLang="zh-CN" sz="2000">
                <a:solidFill>
                  <a:srgbClr val="1557AE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Ø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;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++ )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 begin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 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= apriori-gen(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-1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);    // New candidates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 forall 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transactions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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 begin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= subset(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);   //Candidates contained in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forall 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candidates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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		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.count++;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 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end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= {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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|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.count  minsup}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end</a:t>
            </a:r>
          </a:p>
          <a:p>
            <a:pPr eaLnBrk="1" hangingPunct="1">
              <a:lnSpc>
                <a:spcPct val="120000"/>
              </a:lnSpc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AutoNum type="arabicParenR"/>
            </a:pP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Answer = 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i="1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lang="en-US" altLang="zh-CN" sz="2000" i="1" baseline="-25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>
                <a:solidFill>
                  <a:srgbClr val="1557AE"/>
                </a:solidFill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;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FDB40A-8590-EC7A-234C-F63BDD3A0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99DA503C-EDF0-DA2B-548E-0D58B7F1F9FB}"/>
              </a:ext>
            </a:extLst>
          </p:cNvPr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AF99516-062C-BD0E-86D1-36E0C5C2760C}"/>
              </a:ext>
            </a:extLst>
          </p:cNvPr>
          <p:cNvSpPr/>
          <p:nvPr/>
        </p:nvSpPr>
        <p:spPr>
          <a:xfrm rot="16200000">
            <a:off x="8064000" y="5793483"/>
            <a:ext cx="1080000" cy="108000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5608" name="组合 5">
            <a:extLst>
              <a:ext uri="{FF2B5EF4-FFF2-40B4-BE49-F238E27FC236}">
                <a16:creationId xmlns:a16="http://schemas.microsoft.com/office/drawing/2014/main" id="{12561682-9F7F-A8B9-9B0C-20633018D271}"/>
              </a:ext>
            </a:extLst>
          </p:cNvPr>
          <p:cNvGrpSpPr>
            <a:grpSpLocks/>
          </p:cNvGrpSpPr>
          <p:nvPr/>
        </p:nvGrpSpPr>
        <p:grpSpPr bwMode="auto">
          <a:xfrm>
            <a:off x="1192213" y="1557338"/>
            <a:ext cx="7331075" cy="665162"/>
            <a:chOff x="3507234" y="1752600"/>
            <a:chExt cx="7331828" cy="665163"/>
          </a:xfrm>
        </p:grpSpPr>
        <p:grpSp>
          <p:nvGrpSpPr>
            <p:cNvPr id="25648" name="Group 5">
              <a:extLst>
                <a:ext uri="{FF2B5EF4-FFF2-40B4-BE49-F238E27FC236}">
                  <a16:creationId xmlns:a16="http://schemas.microsoft.com/office/drawing/2014/main" id="{B0A6BDCF-74B9-7D4A-A6F4-EAEAB8D62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25652" name="AutoShape 6">
                <a:extLst>
                  <a:ext uri="{FF2B5EF4-FFF2-40B4-BE49-F238E27FC236}">
                    <a16:creationId xmlns:a16="http://schemas.microsoft.com/office/drawing/2014/main" id="{0C42DA29-67FC-43E0-D69B-DB5842371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25653" name="AutoShape 7">
                <a:extLst>
                  <a:ext uri="{FF2B5EF4-FFF2-40B4-BE49-F238E27FC236}">
                    <a16:creationId xmlns:a16="http://schemas.microsoft.com/office/drawing/2014/main" id="{969673B2-C2CF-4138-D611-0BE1956BE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25654" name="AutoShape 8">
                <a:extLst>
                  <a:ext uri="{FF2B5EF4-FFF2-40B4-BE49-F238E27FC236}">
                    <a16:creationId xmlns:a16="http://schemas.microsoft.com/office/drawing/2014/main" id="{60BD4721-D00A-1CF1-4DC0-8B66EF947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25655" name="AutoShape 8">
                  <a:extLst>
                    <a:ext uri="{FF2B5EF4-FFF2-40B4-BE49-F238E27FC236}">
                      <a16:creationId xmlns:a16="http://schemas.microsoft.com/office/drawing/2014/main" id="{A7721A42-B039-427F-9519-D4716449B0D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56" name="Text Box 7">
                  <a:extLst>
                    <a:ext uri="{FF2B5EF4-FFF2-40B4-BE49-F238E27FC236}">
                      <a16:creationId xmlns:a16="http://schemas.microsoft.com/office/drawing/2014/main" id="{89BAA12B-7DD8-BA43-5889-A6521B1032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FFFFFF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25649" name="Line 13">
              <a:extLst>
                <a:ext uri="{FF2B5EF4-FFF2-40B4-BE49-F238E27FC236}">
                  <a16:creationId xmlns:a16="http://schemas.microsoft.com/office/drawing/2014/main" id="{82C8D403-4E86-EA23-D7F4-3653C659C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6834" y="2340974"/>
              <a:ext cx="4127574" cy="1805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0" name="Text Box 15">
              <a:extLst>
                <a:ext uri="{FF2B5EF4-FFF2-40B4-BE49-F238E27FC236}">
                  <a16:creationId xmlns:a16="http://schemas.microsoft.com/office/drawing/2014/main" id="{A356871B-D56B-B2BF-EC91-2E0F8DEA0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8569" y="1825625"/>
              <a:ext cx="385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2</a:t>
              </a:r>
            </a:p>
          </p:txBody>
        </p:sp>
        <p:sp>
          <p:nvSpPr>
            <p:cNvPr id="25651" name="Text Box 17">
              <a:extLst>
                <a:ext uri="{FF2B5EF4-FFF2-40B4-BE49-F238E27FC236}">
                  <a16:creationId xmlns:a16="http://schemas.microsoft.com/office/drawing/2014/main" id="{44BA7E1D-ECD4-8509-4C69-F3664F371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617" y="1772816"/>
              <a:ext cx="644844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sz="3000">
                  <a:solidFill>
                    <a:srgbClr val="31589C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由事务数据库挖掘单维布尔关联规则</a:t>
              </a:r>
            </a:p>
          </p:txBody>
        </p:sp>
      </p:grpSp>
      <p:grpSp>
        <p:nvGrpSpPr>
          <p:cNvPr id="25609" name="组合 1">
            <a:extLst>
              <a:ext uri="{FF2B5EF4-FFF2-40B4-BE49-F238E27FC236}">
                <a16:creationId xmlns:a16="http://schemas.microsoft.com/office/drawing/2014/main" id="{90571E09-3327-1B55-784A-9444834C330E}"/>
              </a:ext>
            </a:extLst>
          </p:cNvPr>
          <p:cNvGrpSpPr>
            <a:grpSpLocks/>
          </p:cNvGrpSpPr>
          <p:nvPr/>
        </p:nvGrpSpPr>
        <p:grpSpPr bwMode="auto">
          <a:xfrm>
            <a:off x="1200150" y="2446338"/>
            <a:ext cx="5019675" cy="665162"/>
            <a:chOff x="3507234" y="2813050"/>
            <a:chExt cx="5019038" cy="665163"/>
          </a:xfrm>
        </p:grpSpPr>
        <p:grpSp>
          <p:nvGrpSpPr>
            <p:cNvPr id="25639" name="Group 9">
              <a:extLst>
                <a:ext uri="{FF2B5EF4-FFF2-40B4-BE49-F238E27FC236}">
                  <a16:creationId xmlns:a16="http://schemas.microsoft.com/office/drawing/2014/main" id="{7C822E56-C9BE-6787-93B7-361894D8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234" y="2813050"/>
              <a:ext cx="762000" cy="665163"/>
              <a:chOff x="0" y="0"/>
              <a:chExt cx="1549" cy="1351"/>
            </a:xfrm>
          </p:grpSpPr>
          <p:sp>
            <p:nvSpPr>
              <p:cNvPr id="25643" name="AutoShape 10">
                <a:extLst>
                  <a:ext uri="{FF2B5EF4-FFF2-40B4-BE49-F238E27FC236}">
                    <a16:creationId xmlns:a16="http://schemas.microsoft.com/office/drawing/2014/main" id="{BD4E865D-E2F8-DBD7-6BAF-5CFBCA93B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25644" name="AutoShape 11">
                <a:extLst>
                  <a:ext uri="{FF2B5EF4-FFF2-40B4-BE49-F238E27FC236}">
                    <a16:creationId xmlns:a16="http://schemas.microsoft.com/office/drawing/2014/main" id="{ACCBEF31-E201-CC62-15F2-BACF4A5D3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25645" name="AutoShape 12">
                <a:extLst>
                  <a:ext uri="{FF2B5EF4-FFF2-40B4-BE49-F238E27FC236}">
                    <a16:creationId xmlns:a16="http://schemas.microsoft.com/office/drawing/2014/main" id="{60B3615B-1097-F4D8-6025-BA999DE05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25646" name="AutoShape 12">
                  <a:extLst>
                    <a:ext uri="{FF2B5EF4-FFF2-40B4-BE49-F238E27FC236}">
                      <a16:creationId xmlns:a16="http://schemas.microsoft.com/office/drawing/2014/main" id="{8FD3813E-E694-822D-C7F4-E16A399102A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47" name="Text Box 13">
                  <a:extLst>
                    <a:ext uri="{FF2B5EF4-FFF2-40B4-BE49-F238E27FC236}">
                      <a16:creationId xmlns:a16="http://schemas.microsoft.com/office/drawing/2014/main" id="{A4048642-8BB6-490D-D2EA-241F01381A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FFFFFF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25640" name="Line 16">
              <a:extLst>
                <a:ext uri="{FF2B5EF4-FFF2-40B4-BE49-F238E27FC236}">
                  <a16:creationId xmlns:a16="http://schemas.microsoft.com/office/drawing/2014/main" id="{20FBA1F0-8E82-A903-9287-488C5A8691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6834" y="3411429"/>
              <a:ext cx="4127574" cy="112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Text Box 18">
              <a:extLst>
                <a:ext uri="{FF2B5EF4-FFF2-40B4-BE49-F238E27FC236}">
                  <a16:creationId xmlns:a16="http://schemas.microsoft.com/office/drawing/2014/main" id="{55E0AC2F-FE01-2381-82D1-DE8ACA9B4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7768" y="2911475"/>
              <a:ext cx="3866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3</a:t>
              </a:r>
            </a:p>
          </p:txBody>
        </p:sp>
        <p:sp>
          <p:nvSpPr>
            <p:cNvPr id="25642" name="Text Box 24">
              <a:extLst>
                <a:ext uri="{FF2B5EF4-FFF2-40B4-BE49-F238E27FC236}">
                  <a16:creationId xmlns:a16="http://schemas.microsoft.com/office/drawing/2014/main" id="{F2E443EE-3116-36E9-B17B-3EF1BABE4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107" y="2846107"/>
              <a:ext cx="410316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sz="3000">
                  <a:solidFill>
                    <a:srgbClr val="31589C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多层关联规则挖掘</a:t>
              </a:r>
            </a:p>
          </p:txBody>
        </p:sp>
      </p:grpSp>
      <p:grpSp>
        <p:nvGrpSpPr>
          <p:cNvPr id="25610" name="Group 19">
            <a:extLst>
              <a:ext uri="{FF2B5EF4-FFF2-40B4-BE49-F238E27FC236}">
                <a16:creationId xmlns:a16="http://schemas.microsoft.com/office/drawing/2014/main" id="{D4EFB48F-B7C7-F9B1-47CB-7367722CD765}"/>
              </a:ext>
            </a:extLst>
          </p:cNvPr>
          <p:cNvGrpSpPr>
            <a:grpSpLocks/>
          </p:cNvGrpSpPr>
          <p:nvPr/>
        </p:nvGrpSpPr>
        <p:grpSpPr bwMode="auto">
          <a:xfrm>
            <a:off x="1200150" y="3302000"/>
            <a:ext cx="762000" cy="665163"/>
            <a:chOff x="0" y="0"/>
            <a:chExt cx="1549" cy="1351"/>
          </a:xfrm>
        </p:grpSpPr>
        <p:sp>
          <p:nvSpPr>
            <p:cNvPr id="25634" name="AutoShape 20">
              <a:extLst>
                <a:ext uri="{FF2B5EF4-FFF2-40B4-BE49-F238E27FC236}">
                  <a16:creationId xmlns:a16="http://schemas.microsoft.com/office/drawing/2014/main" id="{8E038289-92CE-7612-2436-7CEC7D5F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5635" name="AutoShape 21">
              <a:extLst>
                <a:ext uri="{FF2B5EF4-FFF2-40B4-BE49-F238E27FC236}">
                  <a16:creationId xmlns:a16="http://schemas.microsoft.com/office/drawing/2014/main" id="{975222A7-D78E-F7ED-8E6E-CFC2023C4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grpSp>
          <p:nvGrpSpPr>
            <p:cNvPr id="25636" name="AutoShape 22">
              <a:extLst>
                <a:ext uri="{FF2B5EF4-FFF2-40B4-BE49-F238E27FC236}">
                  <a16:creationId xmlns:a16="http://schemas.microsoft.com/office/drawing/2014/main" id="{3407D105-BE85-35DA-149B-BBCC44BB1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" y="53"/>
              <a:ext cx="1400" cy="1213"/>
              <a:chOff x="0" y="0"/>
              <a:chExt cx="688848" cy="597408"/>
            </a:xfrm>
          </p:grpSpPr>
          <p:pic>
            <p:nvPicPr>
              <p:cNvPr id="25637" name="AutoShape 22">
                <a:extLst>
                  <a:ext uri="{FF2B5EF4-FFF2-40B4-BE49-F238E27FC236}">
                    <a16:creationId xmlns:a16="http://schemas.microsoft.com/office/drawing/2014/main" id="{E9E5A109-2397-DEB9-7C33-24F631DD27F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88848" cy="597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38" name="Text Box 24">
                <a:extLst>
                  <a:ext uri="{FF2B5EF4-FFF2-40B4-BE49-F238E27FC236}">
                    <a16:creationId xmlns:a16="http://schemas.microsoft.com/office/drawing/2014/main" id="{3613FC98-CDCF-D02E-3AD6-882259A97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410" y="109470"/>
                <a:ext cx="442286" cy="382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</p:grpSp>
      </p:grpSp>
      <p:sp>
        <p:nvSpPr>
          <p:cNvPr id="25611" name="Text Box 25">
            <a:extLst>
              <a:ext uri="{FF2B5EF4-FFF2-40B4-BE49-F238E27FC236}">
                <a16:creationId xmlns:a16="http://schemas.microsoft.com/office/drawing/2014/main" id="{C66D93C9-0F07-A00A-496D-434210CE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538" y="3402013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4</a:t>
            </a:r>
          </a:p>
        </p:txBody>
      </p:sp>
      <p:sp>
        <p:nvSpPr>
          <p:cNvPr id="25612" name="Text Box 24">
            <a:extLst>
              <a:ext uri="{FF2B5EF4-FFF2-40B4-BE49-F238E27FC236}">
                <a16:creationId xmlns:a16="http://schemas.microsoft.com/office/drawing/2014/main" id="{8B184653-F726-8292-2416-0765A98BE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3371850"/>
            <a:ext cx="37639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</a:p>
        </p:txBody>
      </p:sp>
      <p:grpSp>
        <p:nvGrpSpPr>
          <p:cNvPr id="25613" name="Group 19">
            <a:extLst>
              <a:ext uri="{FF2B5EF4-FFF2-40B4-BE49-F238E27FC236}">
                <a16:creationId xmlns:a16="http://schemas.microsoft.com/office/drawing/2014/main" id="{4339D967-6831-9FB0-415E-A796B601D9C1}"/>
              </a:ext>
            </a:extLst>
          </p:cNvPr>
          <p:cNvGrpSpPr>
            <a:grpSpLocks/>
          </p:cNvGrpSpPr>
          <p:nvPr/>
        </p:nvGrpSpPr>
        <p:grpSpPr bwMode="auto">
          <a:xfrm>
            <a:off x="1206500" y="4211638"/>
            <a:ext cx="762000" cy="665162"/>
            <a:chOff x="0" y="0"/>
            <a:chExt cx="1549" cy="1351"/>
          </a:xfrm>
        </p:grpSpPr>
        <p:sp>
          <p:nvSpPr>
            <p:cNvPr id="25629" name="AutoShape 20">
              <a:extLst>
                <a:ext uri="{FF2B5EF4-FFF2-40B4-BE49-F238E27FC236}">
                  <a16:creationId xmlns:a16="http://schemas.microsoft.com/office/drawing/2014/main" id="{897A27AE-973E-E8C3-2DB9-821BF6A1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5630" name="AutoShape 21">
              <a:extLst>
                <a:ext uri="{FF2B5EF4-FFF2-40B4-BE49-F238E27FC236}">
                  <a16:creationId xmlns:a16="http://schemas.microsoft.com/office/drawing/2014/main" id="{8F3F648F-9AF2-654A-6627-226A48E56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grpSp>
          <p:nvGrpSpPr>
            <p:cNvPr id="25631" name="AutoShape 22">
              <a:extLst>
                <a:ext uri="{FF2B5EF4-FFF2-40B4-BE49-F238E27FC236}">
                  <a16:creationId xmlns:a16="http://schemas.microsoft.com/office/drawing/2014/main" id="{8B87C85D-14DD-9033-C820-67F010284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" y="53"/>
              <a:ext cx="1400" cy="1213"/>
              <a:chOff x="0" y="0"/>
              <a:chExt cx="688848" cy="597408"/>
            </a:xfrm>
          </p:grpSpPr>
          <p:pic>
            <p:nvPicPr>
              <p:cNvPr id="25632" name="AutoShape 22">
                <a:extLst>
                  <a:ext uri="{FF2B5EF4-FFF2-40B4-BE49-F238E27FC236}">
                    <a16:creationId xmlns:a16="http://schemas.microsoft.com/office/drawing/2014/main" id="{61720D72-FC4B-1342-41FF-ECBF7830D58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88848" cy="597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33" name="Text Box 24">
                <a:extLst>
                  <a:ext uri="{FF2B5EF4-FFF2-40B4-BE49-F238E27FC236}">
                    <a16:creationId xmlns:a16="http://schemas.microsoft.com/office/drawing/2014/main" id="{BE05472C-8EEC-2445-0FAC-0C0425348F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410" y="109470"/>
                <a:ext cx="442286" cy="382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</p:grpSp>
      </p:grpSp>
      <p:sp>
        <p:nvSpPr>
          <p:cNvPr id="25614" name="Text Box 25">
            <a:extLst>
              <a:ext uri="{FF2B5EF4-FFF2-40B4-BE49-F238E27FC236}">
                <a16:creationId xmlns:a16="http://schemas.microsoft.com/office/drawing/2014/main" id="{1A40D368-2AAC-3F8D-05FF-E25ADAB5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300" y="4310063"/>
            <a:ext cx="390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FF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</a:t>
            </a:r>
          </a:p>
        </p:txBody>
      </p:sp>
      <p:sp>
        <p:nvSpPr>
          <p:cNvPr id="25615" name="Text Box 24">
            <a:extLst>
              <a:ext uri="{FF2B5EF4-FFF2-40B4-BE49-F238E27FC236}">
                <a16:creationId xmlns:a16="http://schemas.microsoft.com/office/drawing/2014/main" id="{CD3D7C08-2031-C58C-5422-DD57312EE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4241800"/>
            <a:ext cx="63341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</a:p>
        </p:txBody>
      </p:sp>
      <p:sp>
        <p:nvSpPr>
          <p:cNvPr id="25616" name="Line 16">
            <a:extLst>
              <a:ext uri="{FF2B5EF4-FFF2-40B4-BE49-F238E27FC236}">
                <a16:creationId xmlns:a16="http://schemas.microsoft.com/office/drawing/2014/main" id="{D28681CC-61BF-5242-956C-FF93097669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6425" y="3908425"/>
            <a:ext cx="4103688" cy="28575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6">
            <a:extLst>
              <a:ext uri="{FF2B5EF4-FFF2-40B4-BE49-F238E27FC236}">
                <a16:creationId xmlns:a16="http://schemas.microsoft.com/office/drawing/2014/main" id="{7023E13A-6EF2-5BFB-D763-263FB7D8B9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12925" y="4845050"/>
            <a:ext cx="4127500" cy="11113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18" name="组合 46">
            <a:extLst>
              <a:ext uri="{FF2B5EF4-FFF2-40B4-BE49-F238E27FC236}">
                <a16:creationId xmlns:a16="http://schemas.microsoft.com/office/drawing/2014/main" id="{AF1673F2-0049-7EA7-8790-FA7762BF446F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676275"/>
            <a:ext cx="5313363" cy="665163"/>
            <a:chOff x="3507234" y="1752600"/>
            <a:chExt cx="5313323" cy="665163"/>
          </a:xfrm>
        </p:grpSpPr>
        <p:grpSp>
          <p:nvGrpSpPr>
            <p:cNvPr id="25620" name="Group 5">
              <a:extLst>
                <a:ext uri="{FF2B5EF4-FFF2-40B4-BE49-F238E27FC236}">
                  <a16:creationId xmlns:a16="http://schemas.microsoft.com/office/drawing/2014/main" id="{40F85F26-FE71-0D83-930E-8FB688F47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25624" name="AutoShape 6">
                <a:extLst>
                  <a:ext uri="{FF2B5EF4-FFF2-40B4-BE49-F238E27FC236}">
                    <a16:creationId xmlns:a16="http://schemas.microsoft.com/office/drawing/2014/main" id="{C83BD94E-0E22-5733-C6D1-B3611F901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25625" name="AutoShape 7">
                <a:extLst>
                  <a:ext uri="{FF2B5EF4-FFF2-40B4-BE49-F238E27FC236}">
                    <a16:creationId xmlns:a16="http://schemas.microsoft.com/office/drawing/2014/main" id="{B366B5BF-6E4A-DFFA-A9EB-DDD600E27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25626" name="AutoShape 8">
                <a:extLst>
                  <a:ext uri="{FF2B5EF4-FFF2-40B4-BE49-F238E27FC236}">
                    <a16:creationId xmlns:a16="http://schemas.microsoft.com/office/drawing/2014/main" id="{BB124E97-16E2-9062-C7CB-CFFEFFA351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25627" name="AutoShape 8">
                  <a:extLst>
                    <a:ext uri="{FF2B5EF4-FFF2-40B4-BE49-F238E27FC236}">
                      <a16:creationId xmlns:a16="http://schemas.microsoft.com/office/drawing/2014/main" id="{036E3E31-6674-2AA0-2CC5-BE412735D073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28" name="Text Box 7">
                  <a:extLst>
                    <a:ext uri="{FF2B5EF4-FFF2-40B4-BE49-F238E27FC236}">
                      <a16:creationId xmlns:a16="http://schemas.microsoft.com/office/drawing/2014/main" id="{2EC5683B-E9B9-72A2-1623-47679FE616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FFFFFF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25621" name="Line 13">
              <a:extLst>
                <a:ext uri="{FF2B5EF4-FFF2-40B4-BE49-F238E27FC236}">
                  <a16:creationId xmlns:a16="http://schemas.microsoft.com/office/drawing/2014/main" id="{5A3FFBC8-1EE8-A72A-A900-0BEEC43D0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6834" y="2340974"/>
              <a:ext cx="4127574" cy="1805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Text Box 15">
              <a:extLst>
                <a:ext uri="{FF2B5EF4-FFF2-40B4-BE49-F238E27FC236}">
                  <a16:creationId xmlns:a16="http://schemas.microsoft.com/office/drawing/2014/main" id="{81058138-33A0-FE1B-ADC7-BB4A1CD2D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4180" y="1825625"/>
              <a:ext cx="3738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1</a:t>
              </a:r>
            </a:p>
          </p:txBody>
        </p:sp>
        <p:sp>
          <p:nvSpPr>
            <p:cNvPr id="25623" name="Text Box 17">
              <a:extLst>
                <a:ext uri="{FF2B5EF4-FFF2-40B4-BE49-F238E27FC236}">
                  <a16:creationId xmlns:a16="http://schemas.microsoft.com/office/drawing/2014/main" id="{6B30A6BC-8C00-5956-EF74-A917E8AB3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617" y="1772816"/>
              <a:ext cx="442994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sz="3000">
                  <a:solidFill>
                    <a:srgbClr val="31589C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关联规则挖掘的基本概念</a:t>
              </a:r>
            </a:p>
          </p:txBody>
        </p:sp>
      </p:grpSp>
      <p:sp>
        <p:nvSpPr>
          <p:cNvPr id="25619" name="圆角矩形 1">
            <a:extLst>
              <a:ext uri="{FF2B5EF4-FFF2-40B4-BE49-F238E27FC236}">
                <a16:creationId xmlns:a16="http://schemas.microsoft.com/office/drawing/2014/main" id="{96A04EF8-907A-0BBE-4C3D-6A2B2FA05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280446"/>
            <a:ext cx="8496943" cy="1179932"/>
          </a:xfrm>
          <a:prstGeom prst="roundRect">
            <a:avLst>
              <a:gd name="adj" fmla="val 3553"/>
            </a:avLst>
          </a:prstGeom>
          <a:solidFill>
            <a:srgbClr val="FFFFE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72000" bIns="10800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Clr>
                <a:srgbClr val="CC0000"/>
              </a:buClr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基本要求</a:t>
            </a:r>
            <a:r>
              <a:rPr lang="zh-CN" altLang="en-US" sz="2800" b="0" dirty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掌握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关联规则、多层关联规则、多维关联规则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的基本概念，掌握各种关联规则挖掘的算法</a:t>
            </a:r>
            <a:endParaRPr lang="zh-CN" altLang="zh-CN" sz="28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 spd="slow" advTm="225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A5175B9-EF72-79EC-D42F-68B8677A61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4486275" cy="4699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候选集生成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B18CE6-5182-B140-BBE0-B772A985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064896" cy="45942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441325" indent="-4413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1258888" indent="-3492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2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-gen 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函数以所有的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- 1) </a:t>
            </a: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的集合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2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2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-1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为输入，返回所有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</a:t>
            </a: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的集合 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2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22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</a:t>
            </a:r>
          </a:p>
          <a:p>
            <a:pPr eaLnBrk="1" hangingPunct="1"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首先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</a:t>
            </a:r>
            <a:r>
              <a:rPr lang="zh-CN" altLang="en-US" sz="22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join</a:t>
            </a:r>
            <a:r>
              <a:rPr lang="en-US" altLang="zh-CN" sz="22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阶段</a:t>
            </a:r>
            <a:r>
              <a:rPr lang="en-US" altLang="zh-CN" sz="22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</a:p>
          <a:p>
            <a:pPr marL="909638" lvl="1" indent="0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insert into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</a:p>
          <a:p>
            <a:pPr marL="909638" lvl="1" indent="0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select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q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</a:t>
            </a:r>
            <a:endParaRPr lang="en-US" altLang="zh-CN" sz="1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909638" lvl="1" indent="0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from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q</a:t>
            </a:r>
          </a:p>
          <a:p>
            <a:pPr marL="909638" lvl="1" indent="0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where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=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q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–2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=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q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–2,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 </a:t>
            </a:r>
            <a:r>
              <a:rPr lang="en-US" altLang="zh-CN" sz="18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q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.item</a:t>
            </a:r>
            <a:r>
              <a:rPr lang="en-US" altLang="zh-CN" sz="1800" b="0" i="1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–1</a:t>
            </a:r>
            <a:endParaRPr lang="en-US" altLang="zh-CN" sz="1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eaLnBrk="1" hangingPunct="1"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其次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prune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阶段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删除所有的满足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(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 1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)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子集不在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000" b="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2000" b="0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 1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的项集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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k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: </a:t>
            </a:r>
          </a:p>
          <a:p>
            <a:pPr lvl="1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forall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itemsets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c 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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k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do</a:t>
            </a:r>
          </a:p>
          <a:p>
            <a:pPr lvl="1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	</a:t>
            </a:r>
            <a:r>
              <a:rPr lang="en-US" altLang="zh-CN" sz="1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forall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 1)-subsets s of c do</a:t>
            </a:r>
          </a:p>
          <a:p>
            <a:pPr lvl="1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	if (s 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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</a:t>
            </a:r>
            <a:r>
              <a:rPr lang="en-US" altLang="zh-CN" sz="18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– 1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) then</a:t>
            </a:r>
          </a:p>
          <a:p>
            <a:pPr lvl="1" eaLnBrk="1" hangingPunct="1"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			delete c from </a:t>
            </a:r>
            <a:r>
              <a:rPr lang="en-US" altLang="zh-CN" sz="18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</a:t>
            </a:r>
            <a:r>
              <a:rPr lang="en-US" altLang="zh-CN" sz="1800" b="0" i="1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k</a:t>
            </a:r>
            <a:r>
              <a:rPr lang="en-US" altLang="zh-CN" sz="1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;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ECED4D-0D1B-B554-658C-722D1685C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>
            <a:extLst>
              <a:ext uri="{FF2B5EF4-FFF2-40B4-BE49-F238E27FC236}">
                <a16:creationId xmlns:a16="http://schemas.microsoft.com/office/drawing/2014/main" id="{172C3702-530E-475E-1AFE-1A69B0B68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80772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40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= 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abc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abd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acd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ace,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bcd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</a:t>
            </a:r>
          </a:p>
          <a:p>
            <a:pPr eaLnBrk="1" hangingPunct="1">
              <a:lnSpc>
                <a:spcPct val="14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Self-joining: 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40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*L</a:t>
            </a:r>
            <a:r>
              <a:rPr lang="en-US" altLang="zh-CN" sz="240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  <a:endParaRPr lang="en-US" altLang="zh-CN" sz="2400" i="1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40000"/>
              </a:lnSpc>
              <a:buClr>
                <a:schemeClr val="hlink"/>
              </a:buClr>
              <a:buSzPct val="55000"/>
            </a:pP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abcd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from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abc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and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abd</a:t>
            </a:r>
            <a:endParaRPr lang="en-US" altLang="zh-CN" sz="2400" i="1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40000"/>
              </a:lnSpc>
              <a:buClr>
                <a:schemeClr val="hlink"/>
              </a:buClr>
              <a:buSzPct val="55000"/>
            </a:pP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acde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from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acd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and 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ace</a:t>
            </a:r>
          </a:p>
          <a:p>
            <a:pPr eaLnBrk="1" hangingPunct="1">
              <a:lnSpc>
                <a:spcPct val="14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Pruning:</a:t>
            </a:r>
          </a:p>
          <a:p>
            <a:pPr lvl="1" eaLnBrk="1" hangingPunct="1">
              <a:lnSpc>
                <a:spcPct val="140000"/>
              </a:lnSpc>
              <a:buClr>
                <a:schemeClr val="hlink"/>
              </a:buClr>
              <a:buSzPct val="55000"/>
            </a:pP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acde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is removed because 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ade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is not in </a:t>
            </a: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40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</a:p>
          <a:p>
            <a:pPr eaLnBrk="1" hangingPunct="1">
              <a:lnSpc>
                <a:spcPct val="14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40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4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={</a:t>
            </a:r>
            <a:r>
              <a:rPr lang="en-US" altLang="zh-CN" sz="240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abcd</a:t>
            </a:r>
            <a:r>
              <a:rPr lang="en-US" altLang="zh-CN" sz="24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</a:t>
            </a:r>
            <a:endParaRPr lang="en-US" altLang="zh-CN" sz="2400" i="1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1E43C8-91CE-7448-8548-62BB5BC29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9103E57-BA1F-D173-49C8-6AA76B0AB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1039814"/>
            <a:ext cx="3432175" cy="4699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算法举例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63491" name="Object 3">
            <a:extLst>
              <a:ext uri="{FF2B5EF4-FFF2-40B4-BE49-F238E27FC236}">
                <a16:creationId xmlns:a16="http://schemas.microsoft.com/office/drawing/2014/main" id="{25444E34-41A1-F287-C103-9BAA85B94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988" y="2100263"/>
          <a:ext cx="18669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4" name="工作表" r:id="rId4" imgW="1714448" imgH="1585050" progId="Excel.Sheet.8">
                  <p:embed/>
                </p:oleObj>
              </mc:Choice>
              <mc:Fallback>
                <p:oleObj name="工作表" r:id="rId4" imgW="1714448" imgH="158505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100263"/>
                        <a:ext cx="18669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Text Box 4">
            <a:extLst>
              <a:ext uri="{FF2B5EF4-FFF2-40B4-BE49-F238E27FC236}">
                <a16:creationId xmlns:a16="http://schemas.microsoft.com/office/drawing/2014/main" id="{AD36291F-DDFC-1EE6-84BB-1F07327CE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1717675"/>
            <a:ext cx="1792288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Database D</a:t>
            </a:r>
          </a:p>
        </p:txBody>
      </p:sp>
      <p:graphicFrame>
        <p:nvGraphicFramePr>
          <p:cNvPr id="65542" name="Object 5">
            <a:extLst>
              <a:ext uri="{FF2B5EF4-FFF2-40B4-BE49-F238E27FC236}">
                <a16:creationId xmlns:a16="http://schemas.microsoft.com/office/drawing/2014/main" id="{2AC573F6-DB54-DBBC-395D-FE3454D6D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088" y="1585913"/>
          <a:ext cx="1870075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5" name="工作表" r:id="rId6" imgW="1661108" imgH="1897309" progId="Excel.Sheet.8">
                  <p:embed/>
                </p:oleObj>
              </mc:Choice>
              <mc:Fallback>
                <p:oleObj name="工作表" r:id="rId6" imgW="1661108" imgH="1897309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1585913"/>
                        <a:ext cx="1870075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">
            <a:extLst>
              <a:ext uri="{FF2B5EF4-FFF2-40B4-BE49-F238E27FC236}">
                <a16:creationId xmlns:a16="http://schemas.microsoft.com/office/drawing/2014/main" id="{668661C4-09D3-0C82-2CD9-4E3AA6CA4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8263" y="1677988"/>
          <a:ext cx="1824037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6" name="工作表" r:id="rId8" imgW="1661108" imgH="1585050" progId="Excel.Sheet.8">
                  <p:embed/>
                </p:oleObj>
              </mc:Choice>
              <mc:Fallback>
                <p:oleObj name="工作表" r:id="rId8" imgW="1661108" imgH="1585050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263" y="1677988"/>
                        <a:ext cx="1824037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7">
            <a:extLst>
              <a:ext uri="{FF2B5EF4-FFF2-40B4-BE49-F238E27FC236}">
                <a16:creationId xmlns:a16="http://schemas.microsoft.com/office/drawing/2014/main" id="{9BC8C6B3-6827-E96B-0F5B-3F9BF220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2435225"/>
            <a:ext cx="1073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Scan D</a:t>
            </a:r>
          </a:p>
        </p:txBody>
      </p:sp>
      <p:sp>
        <p:nvSpPr>
          <p:cNvPr id="63496" name="Line 8">
            <a:extLst>
              <a:ext uri="{FF2B5EF4-FFF2-40B4-BE49-F238E27FC236}">
                <a16:creationId xmlns:a16="http://schemas.microsoft.com/office/drawing/2014/main" id="{170BEE5A-0F10-5E56-931E-BB5341A28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2836863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5546" name="Text Box 9">
            <a:extLst>
              <a:ext uri="{FF2B5EF4-FFF2-40B4-BE49-F238E27FC236}">
                <a16:creationId xmlns:a16="http://schemas.microsoft.com/office/drawing/2014/main" id="{80C6AFB2-064E-6484-B1DD-912049141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1865313"/>
            <a:ext cx="5080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</a:p>
        </p:txBody>
      </p:sp>
      <p:sp>
        <p:nvSpPr>
          <p:cNvPr id="65547" name="Text Box 10">
            <a:extLst>
              <a:ext uri="{FF2B5EF4-FFF2-40B4-BE49-F238E27FC236}">
                <a16:creationId xmlns:a16="http://schemas.microsoft.com/office/drawing/2014/main" id="{BFE6C67A-CB26-9431-B384-1F60F9588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1708150"/>
            <a:ext cx="4587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</a:p>
        </p:txBody>
      </p:sp>
      <p:graphicFrame>
        <p:nvGraphicFramePr>
          <p:cNvPr id="65548" name="Object 11">
            <a:extLst>
              <a:ext uri="{FF2B5EF4-FFF2-40B4-BE49-F238E27FC236}">
                <a16:creationId xmlns:a16="http://schemas.microsoft.com/office/drawing/2014/main" id="{EBE4B286-DE3F-5B55-EAFC-F7986FE8B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9125" y="3465513"/>
          <a:ext cx="11461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7" name="工作表" r:id="rId10" imgW="1013466" imgH="2209784" progId="Excel.Sheet.8">
                  <p:embed/>
                </p:oleObj>
              </mc:Choice>
              <mc:Fallback>
                <p:oleObj name="工作表" r:id="rId10" imgW="1013466" imgH="2209784" progId="Excel.Shee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25" y="3465513"/>
                        <a:ext cx="11461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9" name="Object 12">
            <a:extLst>
              <a:ext uri="{FF2B5EF4-FFF2-40B4-BE49-F238E27FC236}">
                <a16:creationId xmlns:a16="http://schemas.microsoft.com/office/drawing/2014/main" id="{F7B16FC4-30C9-CEE7-0594-58C1E3682F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9175" y="3544888"/>
          <a:ext cx="1781175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8" name="工作表" r:id="rId12" imgW="1623100" imgH="2209784" progId="Excel.Sheet.8">
                  <p:embed/>
                </p:oleObj>
              </mc:Choice>
              <mc:Fallback>
                <p:oleObj name="工作表" r:id="rId12" imgW="1623100" imgH="2209784" progId="Excel.Shee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5" y="3544888"/>
                        <a:ext cx="1781175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3">
            <a:extLst>
              <a:ext uri="{FF2B5EF4-FFF2-40B4-BE49-F238E27FC236}">
                <a16:creationId xmlns:a16="http://schemas.microsoft.com/office/drawing/2014/main" id="{4FD0078C-81C7-0BDB-DCC9-AA700FD73E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1575" y="3914775"/>
          <a:ext cx="1649413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9" name="工作表" r:id="rId14" imgW="1623100" imgH="1585050" progId="Excel.Sheet.8">
                  <p:embed/>
                </p:oleObj>
              </mc:Choice>
              <mc:Fallback>
                <p:oleObj name="工作表" r:id="rId14" imgW="1623100" imgH="1585050" progId="Excel.Shee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3914775"/>
                        <a:ext cx="1649413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Text Box 14">
            <a:extLst>
              <a:ext uri="{FF2B5EF4-FFF2-40B4-BE49-F238E27FC236}">
                <a16:creationId xmlns:a16="http://schemas.microsoft.com/office/drawing/2014/main" id="{4516AAFF-6F39-D5F7-5716-1541EA1BF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3759200"/>
            <a:ext cx="468313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</a:p>
        </p:txBody>
      </p:sp>
      <p:sp>
        <p:nvSpPr>
          <p:cNvPr id="65552" name="Text Box 15">
            <a:extLst>
              <a:ext uri="{FF2B5EF4-FFF2-40B4-BE49-F238E27FC236}">
                <a16:creationId xmlns:a16="http://schemas.microsoft.com/office/drawing/2014/main" id="{C549EB2D-D644-6ED0-74CD-3152FC3D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988" y="3362325"/>
            <a:ext cx="5143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</a:p>
        </p:txBody>
      </p:sp>
      <p:sp>
        <p:nvSpPr>
          <p:cNvPr id="65553" name="Text Box 16">
            <a:extLst>
              <a:ext uri="{FF2B5EF4-FFF2-40B4-BE49-F238E27FC236}">
                <a16:creationId xmlns:a16="http://schemas.microsoft.com/office/drawing/2014/main" id="{34517612-91DC-9322-455D-377C77494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00" y="3413125"/>
            <a:ext cx="5143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</a:p>
        </p:txBody>
      </p:sp>
      <p:sp>
        <p:nvSpPr>
          <p:cNvPr id="65554" name="Line 17">
            <a:extLst>
              <a:ext uri="{FF2B5EF4-FFF2-40B4-BE49-F238E27FC236}">
                <a16:creationId xmlns:a16="http://schemas.microsoft.com/office/drawing/2014/main" id="{98F777CE-7876-3163-5E38-BC48B5D81A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581525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5555" name="Text Box 18">
            <a:extLst>
              <a:ext uri="{FF2B5EF4-FFF2-40B4-BE49-F238E27FC236}">
                <a16:creationId xmlns:a16="http://schemas.microsoft.com/office/drawing/2014/main" id="{C535AD98-8FC2-F0B8-8D20-982BA7D45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4124325"/>
            <a:ext cx="11715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Scan D</a:t>
            </a:r>
          </a:p>
        </p:txBody>
      </p:sp>
      <p:sp>
        <p:nvSpPr>
          <p:cNvPr id="65556" name="AutoShape 19">
            <a:extLst>
              <a:ext uri="{FF2B5EF4-FFF2-40B4-BE49-F238E27FC236}">
                <a16:creationId xmlns:a16="http://schemas.microsoft.com/office/drawing/2014/main" id="{AE2847E1-3927-88E9-0711-B21F89C7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075" y="3317875"/>
            <a:ext cx="627063" cy="368300"/>
          </a:xfrm>
          <a:prstGeom prst="curvedLeftArrow">
            <a:avLst>
              <a:gd name="adj1" fmla="val 27287"/>
              <a:gd name="adj2" fmla="val 54583"/>
              <a:gd name="adj3" fmla="val 3342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5557" name="Line 20">
            <a:extLst>
              <a:ext uri="{FF2B5EF4-FFF2-40B4-BE49-F238E27FC236}">
                <a16:creationId xmlns:a16="http://schemas.microsoft.com/office/drawing/2014/main" id="{1CB54B94-BB40-F674-CCBC-8AF7BF5CC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013" y="6237288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5558" name="Text Box 21">
            <a:extLst>
              <a:ext uri="{FF2B5EF4-FFF2-40B4-BE49-F238E27FC236}">
                <a16:creationId xmlns:a16="http://schemas.microsoft.com/office/drawing/2014/main" id="{24D74896-7ECD-AB6B-F393-6DADDB617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5832475"/>
            <a:ext cx="5143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</a:p>
        </p:txBody>
      </p:sp>
      <p:sp>
        <p:nvSpPr>
          <p:cNvPr id="65559" name="Text Box 22">
            <a:extLst>
              <a:ext uri="{FF2B5EF4-FFF2-40B4-BE49-F238E27FC236}">
                <a16:creationId xmlns:a16="http://schemas.microsoft.com/office/drawing/2014/main" id="{A4F5E0FA-7BF8-84D0-DA6F-054CB904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5821363"/>
            <a:ext cx="468313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 i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en-US" altLang="zh-CN" sz="2000" b="0" i="1" baseline="-25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</a:p>
        </p:txBody>
      </p:sp>
      <p:graphicFrame>
        <p:nvGraphicFramePr>
          <p:cNvPr id="65560" name="Object 23">
            <a:extLst>
              <a:ext uri="{FF2B5EF4-FFF2-40B4-BE49-F238E27FC236}">
                <a16:creationId xmlns:a16="http://schemas.microsoft.com/office/drawing/2014/main" id="{E5E3CDB2-01C1-EE0A-211B-04E7D73B8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5734050"/>
          <a:ext cx="11493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0" name="工作表" r:id="rId16" imgW="1013466" imgH="647625" progId="Excel.Sheet.8">
                  <p:embed/>
                </p:oleObj>
              </mc:Choice>
              <mc:Fallback>
                <p:oleObj name="工作表" r:id="rId16" imgW="1013466" imgH="647625" progId="Excel.Sheet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5734050"/>
                        <a:ext cx="114935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1" name="Text Box 24">
            <a:extLst>
              <a:ext uri="{FF2B5EF4-FFF2-40B4-BE49-F238E27FC236}">
                <a16:creationId xmlns:a16="http://schemas.microsoft.com/office/drawing/2014/main" id="{9EE5F4A3-D059-3CCF-7C1D-E3C6FC94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5911850"/>
            <a:ext cx="11715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Scan D</a:t>
            </a:r>
          </a:p>
        </p:txBody>
      </p:sp>
      <p:graphicFrame>
        <p:nvGraphicFramePr>
          <p:cNvPr id="65562" name="Object 25">
            <a:extLst>
              <a:ext uri="{FF2B5EF4-FFF2-40B4-BE49-F238E27FC236}">
                <a16:creationId xmlns:a16="http://schemas.microsoft.com/office/drawing/2014/main" id="{63D03ECD-7A5C-6EB5-F583-28F43DD05F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7600" y="5789613"/>
          <a:ext cx="18002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1" name="工作表" r:id="rId18" imgW="1623100" imgH="640067" progId="Excel.Sheet.8">
                  <p:embed/>
                </p:oleObj>
              </mc:Choice>
              <mc:Fallback>
                <p:oleObj name="工作表" r:id="rId18" imgW="1623100" imgH="640067" progId="Excel.Sheet.8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5789613"/>
                        <a:ext cx="18002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3" name="AutoShape 26">
            <a:extLst>
              <a:ext uri="{FF2B5EF4-FFF2-40B4-BE49-F238E27FC236}">
                <a16:creationId xmlns:a16="http://schemas.microsoft.com/office/drawing/2014/main" id="{0D77A6E4-8D9A-B3C9-0E04-2383501FE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5291138"/>
            <a:ext cx="184150" cy="368300"/>
          </a:xfrm>
          <a:prstGeom prst="curvedRightArrow">
            <a:avLst>
              <a:gd name="adj1" fmla="val 56630"/>
              <a:gd name="adj2" fmla="val 113278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5564" name="Line 27">
            <a:extLst>
              <a:ext uri="{FF2B5EF4-FFF2-40B4-BE49-F238E27FC236}">
                <a16:creationId xmlns:a16="http://schemas.microsoft.com/office/drawing/2014/main" id="{6CFD5C04-21B4-60B0-5EFA-50DC96690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0375" y="2555875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5565" name="Line 28">
            <a:extLst>
              <a:ext uri="{FF2B5EF4-FFF2-40B4-BE49-F238E27FC236}">
                <a16:creationId xmlns:a16="http://schemas.microsoft.com/office/drawing/2014/main" id="{7A857E15-BBA9-919E-49FC-6B69E3C320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5775" y="4651375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ED56C6CA-13C1-0F67-24DE-E07290FBE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6" grpId="0"/>
      <p:bldP spid="65547" grpId="0"/>
      <p:bldP spid="65551" grpId="0"/>
      <p:bldP spid="65552" grpId="0"/>
      <p:bldP spid="65553" grpId="0"/>
      <p:bldP spid="65555" grpId="0"/>
      <p:bldP spid="65556" grpId="0" animBg="1"/>
      <p:bldP spid="65558" grpId="0"/>
      <p:bldP spid="65559" grpId="0"/>
      <p:bldP spid="65561" grpId="0"/>
      <p:bldP spid="655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B755E328-6307-0C83-12F8-90539DA795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063" y="1268413"/>
            <a:ext cx="80010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由频繁项集产生关联规则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同时满足最小支持度和最小置信度的才是强关联规则，从频繁项集产生的规则都满足支持度要求，而其置信度则可由以下公式计算：</a:t>
            </a:r>
          </a:p>
          <a:p>
            <a:pPr marL="342900" indent="-342900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18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每个关联规则可由如下过程产生：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对于每个频繁项集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，产生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的所有非空子集；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对于每个非空子集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，如果            	            	</a:t>
            </a:r>
            <a:endParaRPr lang="en-US" altLang="zh-CN" sz="20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  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则输出规则“       	       ”</a:t>
            </a:r>
          </a:p>
        </p:txBody>
      </p:sp>
      <p:graphicFrame>
        <p:nvGraphicFramePr>
          <p:cNvPr id="65539" name="对象 1">
            <a:extLst>
              <a:ext uri="{FF2B5EF4-FFF2-40B4-BE49-F238E27FC236}">
                <a16:creationId xmlns:a16="http://schemas.microsoft.com/office/drawing/2014/main" id="{99D94FB4-E741-7B7C-7B00-1494B0F89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284538"/>
          <a:ext cx="583247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2" name="公式" r:id="rId3" imgW="3581400" imgH="431800" progId="Equation.3">
                  <p:embed/>
                </p:oleObj>
              </mc:Choice>
              <mc:Fallback>
                <p:oleObj name="公式" r:id="rId3" imgW="3581400" imgH="4318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84538"/>
                        <a:ext cx="583247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对象 2">
            <a:extLst>
              <a:ext uri="{FF2B5EF4-FFF2-40B4-BE49-F238E27FC236}">
                <a16:creationId xmlns:a16="http://schemas.microsoft.com/office/drawing/2014/main" id="{25279B8D-F2C7-615D-BC18-BDFEBF272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5013325"/>
          <a:ext cx="36004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3" name="公式" r:id="rId5" imgW="2032000" imgH="431800" progId="Equation.3">
                  <p:embed/>
                </p:oleObj>
              </mc:Choice>
              <mc:Fallback>
                <p:oleObj name="公式" r:id="rId5" imgW="2032000" imgH="431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013325"/>
                        <a:ext cx="36004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对象 3">
            <a:extLst>
              <a:ext uri="{FF2B5EF4-FFF2-40B4-BE49-F238E27FC236}">
                <a16:creationId xmlns:a16="http://schemas.microsoft.com/office/drawing/2014/main" id="{7DEA8EE1-718D-BF2C-6D1C-4B56CFABB4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5611813"/>
          <a:ext cx="15128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4" name="公式" r:id="rId7" imgW="710891" imgH="203112" progId="Equation.3">
                  <p:embed/>
                </p:oleObj>
              </mc:Choice>
              <mc:Fallback>
                <p:oleObj name="公式" r:id="rId7" imgW="710891" imgH="203112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611813"/>
                        <a:ext cx="1512888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矩形 1">
            <a:extLst>
              <a:ext uri="{FF2B5EF4-FFF2-40B4-BE49-F238E27FC236}">
                <a16:creationId xmlns:a16="http://schemas.microsoft.com/office/drawing/2014/main" id="{7A325D64-7ADA-0CE4-3408-BFAECAE67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5997575"/>
            <a:ext cx="3432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有多少个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候选规则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？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4F97C9A-B7AF-4F60-B3EE-AE5C93FB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>
            <a:extLst>
              <a:ext uri="{FF2B5EF4-FFF2-40B4-BE49-F238E27FC236}">
                <a16:creationId xmlns:a16="http://schemas.microsoft.com/office/drawing/2014/main" id="{495D2B61-2BF0-BD32-32AD-2DD9403CF6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95400"/>
            <a:ext cx="8001000" cy="4267200"/>
          </a:xfrm>
        </p:spPr>
        <p:txBody>
          <a:bodyPr/>
          <a:lstStyle/>
          <a:p>
            <a:pPr marL="342900" lvl="1" indent="-342900" eaLnBrk="1" hangingPunct="1">
              <a:lnSpc>
                <a:spcPct val="140000"/>
              </a:lnSpc>
              <a:buClrTx/>
            </a:pP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如果</a:t>
            </a: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{A,B,C,D} 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频繁项集，候选规则为</a:t>
            </a: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:</a:t>
            </a:r>
          </a:p>
          <a:p>
            <a:pPr marL="808038" lvl="2" indent="0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ABC D, 	ABD C, 	ACD B, 	BCD A, </a:t>
            </a:r>
            <a:b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</a:b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 BCD,	B ACD,	C ABD, 	D ABC</a:t>
            </a:r>
            <a:b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</a:b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AB CD,	AC  BD, 	AD  BC, 	BC AD, </a:t>
            </a:r>
            <a:b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</a:b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BD AC, 	CD AB</a:t>
            </a:r>
          </a:p>
          <a:p>
            <a:pPr marL="342900" lvl="1" indent="-342900" eaLnBrk="1" hangingPunct="1">
              <a:lnSpc>
                <a:spcPct val="140000"/>
              </a:lnSpc>
              <a:buClrTx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如果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|L| = k, 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那么有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  <a:r>
              <a:rPr lang="en-US" altLang="zh-CN" sz="2800" b="0" baseline="30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– 2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候选规则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忽略</a:t>
            </a: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 </a:t>
            </a: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 and   L)</a:t>
            </a:r>
          </a:p>
          <a:p>
            <a:pPr marL="342900" lvl="1" indent="-342900" eaLnBrk="1" hangingPunct="1">
              <a:lnSpc>
                <a:spcPct val="140000"/>
              </a:lnSpc>
              <a:buClrTx/>
            </a:pP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候选规则天生满足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最小支持度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，关键是需要判断是否满足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最小置信度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marL="808038" lvl="2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b="0" dirty="0"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marL="808038" lvl="2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b="0" dirty="0"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A53C752-6F2A-7F78-1CF4-55D4CB9DD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586557DE-7193-628C-E648-B12E527CD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52513"/>
            <a:ext cx="867568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20000"/>
              </a:lnSpc>
              <a:buClrTx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如何有效地从频繁项集生成关联规则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150000"/>
              </a:lnSpc>
              <a:spcBef>
                <a:spcPts val="18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一般来说，置信度不具有反单调性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c(ABC D) can be larger or smaller than c(AB D)</a:t>
            </a: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有相同项集生成的规则的置信度具有反单调性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200" b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200" b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200" b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e.g., L = {A,B,C,D}:  	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              c(ABC  D)  c(AB  CD)  c(A  BCD)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9DC8E2C2-9CAC-4E37-2E00-363DA4CC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937000"/>
            <a:ext cx="85582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3">
            <a:extLst>
              <a:ext uri="{FF2B5EF4-FFF2-40B4-BE49-F238E27FC236}">
                <a16:creationId xmlns:a16="http://schemas.microsoft.com/office/drawing/2014/main" id="{DFD35750-A8BE-C75C-6B1E-FF6A4135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4368800"/>
            <a:ext cx="417195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9" name="矩形 1">
            <a:extLst>
              <a:ext uri="{FF2B5EF4-FFF2-40B4-BE49-F238E27FC236}">
                <a16:creationId xmlns:a16="http://schemas.microsoft.com/office/drawing/2014/main" id="{00154547-4888-3F9F-F175-2E5B0BAEA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941888"/>
            <a:ext cx="16271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ctr" eaLnBrk="1" hangingPunct="1">
              <a:lnSpc>
                <a:spcPct val="120000"/>
              </a:lnSpc>
              <a:buSzPct val="100000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为什么？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9B924-6ACB-CE82-B159-E1E584F7D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>
            <a:extLst>
              <a:ext uri="{FF2B5EF4-FFF2-40B4-BE49-F238E27FC236}">
                <a16:creationId xmlns:a16="http://schemas.microsoft.com/office/drawing/2014/main" id="{BCA76F4B-FFCA-41C4-B190-3795E4806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37" y="1844824"/>
            <a:ext cx="490688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41325" indent="-4413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对于频繁</a:t>
            </a:r>
            <a:r>
              <a:rPr lang="en-GB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k-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项集 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</a:t>
            </a:r>
            <a:r>
              <a:rPr lang="en-GB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 &gt; 2)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计算规则头中只有一个项的规则的置信度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利用这些规则，迭代方法增加规则头中项集大小，计算置信度</a:t>
            </a:r>
            <a:endParaRPr lang="en-GB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如果置信度小于阈值，则裁剪</a:t>
            </a:r>
            <a:endParaRPr lang="en-GB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99678B2C-64A1-A3C4-E88D-B8CB6F61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268413"/>
            <a:ext cx="396081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 bIns="7200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GB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{Bread, Milk, Diaper}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1-item rules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{Bread, Milk} 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{Diaper}</a:t>
            </a:r>
            <a:endParaRPr lang="en-GB" altLang="zh-CN" sz="22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{Milk, Diaper} 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{Bread}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{Diaper, Bread} 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{Milk}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2-item rules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	{Bread}  {Milk, Diaper} </a:t>
            </a:r>
            <a:b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</a:b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{Diaper}  {Milk, Bread}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	{Milk}  {Diaper, Bread}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D1B96-C685-5E15-DE09-771E8FDE6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>
            <a:extLst>
              <a:ext uri="{FF2B5EF4-FFF2-40B4-BE49-F238E27FC236}">
                <a16:creationId xmlns:a16="http://schemas.microsoft.com/office/drawing/2014/main" id="{B6CA89ED-4FB0-9CD1-5F7E-D86625064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3284984"/>
            <a:ext cx="670748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90000"/>
              </a:lnSpc>
              <a:buClr>
                <a:srgbClr val="FF0000"/>
              </a:buClr>
              <a:buNone/>
            </a:pPr>
            <a:r>
              <a:rPr lang="zh-CN" altLang="en-US" sz="3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r>
              <a:rPr lang="en-US" altLang="zh-CN" sz="3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(Association </a:t>
            </a:r>
            <a:r>
              <a:rPr lang="en-US" altLang="zh-CN" sz="32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Rule.ipynb</a:t>
            </a:r>
            <a:r>
              <a:rPr lang="en-US" altLang="zh-CN" sz="3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)</a:t>
            </a:r>
            <a:endParaRPr lang="en-GB" altLang="zh-CN" sz="32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3EFBF-ADA5-C17F-3F90-4ECD259B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8343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30">
            <a:extLst>
              <a:ext uri="{FF2B5EF4-FFF2-40B4-BE49-F238E27FC236}">
                <a16:creationId xmlns:a16="http://schemas.microsoft.com/office/drawing/2014/main" id="{811B8796-4CA6-27E8-99FF-A52FAE9FF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92681"/>
              </p:ext>
            </p:extLst>
          </p:nvPr>
        </p:nvGraphicFramePr>
        <p:xfrm>
          <a:off x="1115616" y="2132856"/>
          <a:ext cx="7129463" cy="3582989"/>
        </p:xfrm>
        <a:graphic>
          <a:graphicData uri="http://schemas.openxmlformats.org/drawingml/2006/table">
            <a:tbl>
              <a:tblPr/>
              <a:tblGrid>
                <a:gridCol w="181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3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List of Items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Beer,Diaper,Baby Powder,Bread,Umbrella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3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Diaper,Baby Powder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3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Beer,Diaper,Milk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3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Beer,Diaper,Detergent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3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45728" marB="45728" anchor="ctr" anchorCtr="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Beer,Milk,Coca-Cola</a:t>
                      </a:r>
                    </a:p>
                  </a:txBody>
                  <a:tcPr marT="45728" marB="45728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963EFBF-ADA5-C17F-3F90-4ECD259B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893EA0-5C84-46D7-AC57-8ED2E87F8264}"/>
              </a:ext>
            </a:extLst>
          </p:cNvPr>
          <p:cNvSpPr/>
          <p:nvPr/>
        </p:nvSpPr>
        <p:spPr>
          <a:xfrm>
            <a:off x="3203848" y="1484784"/>
            <a:ext cx="3227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</a:rPr>
              <a:t>Min_sup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</a:rPr>
              <a:t> 40% (2/5)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227A2BB-A481-C541-3279-0E2C2B414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6975"/>
            <a:ext cx="4546600" cy="7493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endParaRPr lang="en-GB" altLang="zh-CN" sz="2800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1446510-C0EF-9F7E-4AB2-4BB509954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2060848"/>
            <a:ext cx="8110537" cy="373194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</a:rPr>
              <a:t>               C1 </a:t>
            </a:r>
            <a:r>
              <a:rPr lang="en-US" sz="28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</a:rPr>
              <a:t>                  </a:t>
            </a:r>
            <a:r>
              <a:rPr 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  <a:sym typeface="Wingdings" pitchFamily="2" charset="2"/>
              </a:rPr>
              <a:t></a:t>
            </a:r>
            <a:r>
              <a:rPr 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</a:rPr>
              <a:t>                      L1</a:t>
            </a:r>
          </a:p>
        </p:txBody>
      </p:sp>
      <p:graphicFrame>
        <p:nvGraphicFramePr>
          <p:cNvPr id="9" name="Group 42">
            <a:extLst>
              <a:ext uri="{FF2B5EF4-FFF2-40B4-BE49-F238E27FC236}">
                <a16:creationId xmlns:a16="http://schemas.microsoft.com/office/drawing/2014/main" id="{B1DC78F5-415E-EBDC-C9A8-2CD82F8201A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644775"/>
          <a:ext cx="4267200" cy="3571875"/>
        </p:xfrm>
        <a:graphic>
          <a:graphicData uri="http://schemas.openxmlformats.org/drawingml/2006/table">
            <a:tbl>
              <a:tblPr/>
              <a:tblGrid>
                <a:gridCol w="245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Item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Support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Beer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"4/5"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Diaper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"4/5"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Baby Powder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"2/5"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Bread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Umbrella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Milk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"2/5"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Detergent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Coca-Cola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marT="45686" marB="45686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roup 68">
            <a:extLst>
              <a:ext uri="{FF2B5EF4-FFF2-40B4-BE49-F238E27FC236}">
                <a16:creationId xmlns:a16="http://schemas.microsoft.com/office/drawing/2014/main" id="{A26F27BB-2079-77B4-718E-1D5F6473D48F}"/>
              </a:ext>
            </a:extLst>
          </p:cNvPr>
          <p:cNvGraphicFramePr>
            <a:graphicFrameLocks noGrp="1"/>
          </p:cNvGraphicFramePr>
          <p:nvPr/>
        </p:nvGraphicFramePr>
        <p:xfrm>
          <a:off x="5292725" y="3170238"/>
          <a:ext cx="3527425" cy="2624190"/>
        </p:xfrm>
        <a:graphic>
          <a:graphicData uri="http://schemas.openxmlformats.org/drawingml/2006/table">
            <a:tbl>
              <a:tblPr/>
              <a:tblGrid>
                <a:gridCol w="193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marL="91432" marR="91432" marT="45699" marB="45699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91432" marR="91432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</a:t>
                      </a:r>
                    </a:p>
                  </a:txBody>
                  <a:tcPr marL="91432" marR="91432" marT="45699" marB="45699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"4/5"</a:t>
                      </a:r>
                    </a:p>
                  </a:txBody>
                  <a:tcPr marL="91432" marR="91432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</a:t>
                      </a:r>
                    </a:p>
                  </a:txBody>
                  <a:tcPr marL="91432" marR="91432" marT="45699" marB="45699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"4/5"</a:t>
                      </a:r>
                    </a:p>
                  </a:txBody>
                  <a:tcPr marL="91432" marR="91432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Baby Powder</a:t>
                      </a:r>
                    </a:p>
                  </a:txBody>
                  <a:tcPr marL="91432" marR="91432" marT="45699" marB="45699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</a:t>
                      </a:r>
                    </a:p>
                  </a:txBody>
                  <a:tcPr marL="91432" marR="91432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Milk</a:t>
                      </a:r>
                    </a:p>
                  </a:txBody>
                  <a:tcPr marL="91432" marR="91432" marT="45699" marB="45699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 </a:t>
                      </a:r>
                    </a:p>
                  </a:txBody>
                  <a:tcPr marL="91432" marR="91432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13F40DE6-F3F2-83B8-0FB6-5C58C3109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632B83BF-9152-5E2A-567C-CAC6527408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本章内容</a:t>
            </a:r>
          </a:p>
        </p:txBody>
      </p:sp>
      <p:sp>
        <p:nvSpPr>
          <p:cNvPr id="27651" name="Rectangle 7">
            <a:extLst>
              <a:ext uri="{FF2B5EF4-FFF2-40B4-BE49-F238E27FC236}">
                <a16:creationId xmlns:a16="http://schemas.microsoft.com/office/drawing/2014/main" id="{E14A25F1-625C-CF3F-0D00-3C7AD4C23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1916113"/>
            <a:ext cx="7781925" cy="3025775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3.1  </a:t>
            </a:r>
            <a:r>
              <a:rPr lang="zh-CN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关联规则挖掘的基本概念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3.2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由事务数据库挖掘单维布尔关联规则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3.3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多层关联规则挖掘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3.4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多维关联规则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3.5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关联规则、相关性、因果关系的区别</a:t>
            </a:r>
            <a:endParaRPr lang="zh-CN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05D2B6E8-78C9-7CE3-0BF1-C7D1A9BC5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4546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endParaRPr lang="en-GB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D2A3A0C-487B-4503-621A-964776C49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079625"/>
            <a:ext cx="676751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C2                   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Wingdings" panose="05000000000000000000" pitchFamily="2" charset="2"/>
              </a:rPr>
              <a:t>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                 L2</a:t>
            </a:r>
          </a:p>
          <a:p>
            <a:endParaRPr lang="en-US" altLang="zh-CN" b="0">
              <a:solidFill>
                <a:srgbClr val="0000FF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1" name="Group 35">
            <a:extLst>
              <a:ext uri="{FF2B5EF4-FFF2-40B4-BE49-F238E27FC236}">
                <a16:creationId xmlns:a16="http://schemas.microsoft.com/office/drawing/2014/main" id="{DD8C70A0-F0D1-32C8-3DBB-3D95529D08BD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2667000"/>
          <a:ext cx="4564063" cy="3511548"/>
        </p:xfrm>
        <a:graphic>
          <a:graphicData uri="http://schemas.openxmlformats.org/drawingml/2006/table">
            <a:tbl>
              <a:tblPr/>
              <a:tblGrid>
                <a:gridCol w="290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Diaper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"3/5"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Baby Powder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"1/5"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Milk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Diaper,Baby Powder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Diaper,Milk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"1/5"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3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Baby Powder,Milk</a:t>
                      </a:r>
                    </a:p>
                  </a:txBody>
                  <a:tcPr marL="91449" marR="91449" marT="45728" marB="4572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"0"</a:t>
                      </a:r>
                    </a:p>
                  </a:txBody>
                  <a:tcPr marL="91449" marR="91449"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Group 57">
            <a:extLst>
              <a:ext uri="{FF2B5EF4-FFF2-40B4-BE49-F238E27FC236}">
                <a16:creationId xmlns:a16="http://schemas.microsoft.com/office/drawing/2014/main" id="{B6E19EC0-BAB9-9855-5062-07519C5CA2DD}"/>
              </a:ext>
            </a:extLst>
          </p:cNvPr>
          <p:cNvGraphicFramePr>
            <a:graphicFrameLocks noGrp="1"/>
          </p:cNvGraphicFramePr>
          <p:nvPr/>
        </p:nvGraphicFramePr>
        <p:xfrm>
          <a:off x="4889500" y="3284538"/>
          <a:ext cx="4254500" cy="2235199"/>
        </p:xfrm>
        <a:graphic>
          <a:graphicData uri="http://schemas.openxmlformats.org/drawingml/2006/table">
            <a:tbl>
              <a:tblPr/>
              <a:tblGrid>
                <a:gridCol w="27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marL="91443" marR="91443" marT="45733" marB="4573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91443" marR="91443"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Diaper</a:t>
                      </a:r>
                    </a:p>
                  </a:txBody>
                  <a:tcPr marL="91443" marR="91443" marT="45733" marB="4573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"3/5"</a:t>
                      </a:r>
                    </a:p>
                  </a:txBody>
                  <a:tcPr marL="91443" marR="91443"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Milk</a:t>
                      </a:r>
                    </a:p>
                  </a:txBody>
                  <a:tcPr marL="91443" marR="91443" marT="45733" marB="4573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</a:t>
                      </a:r>
                    </a:p>
                  </a:txBody>
                  <a:tcPr marL="91443" marR="91443"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2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Diaper,Baby Powder</a:t>
                      </a:r>
                    </a:p>
                  </a:txBody>
                  <a:tcPr marL="91443" marR="91443" marT="45733" marB="4573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"2/5"</a:t>
                      </a:r>
                    </a:p>
                  </a:txBody>
                  <a:tcPr marL="91443" marR="91443"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2F07F48-9509-7950-72BC-21D8F61B2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178175"/>
            <a:ext cx="1295400" cy="2854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9E92167-C6F7-382E-AFE2-FF485B15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DEE9C66C-FF8E-B0D4-C0BC-9894FD74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4546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endParaRPr lang="en-GB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325C8D3-7BF1-4DF5-26C7-311E68BA3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205038"/>
            <a:ext cx="66960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C3                      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Wingdings" panose="05000000000000000000" pitchFamily="2" charset="2"/>
              </a:rPr>
              <a:t>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            empty</a:t>
            </a:r>
          </a:p>
          <a:p>
            <a:endParaRPr lang="en-US" altLang="zh-CN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en-US" altLang="zh-CN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en-US" altLang="zh-CN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en-US" altLang="zh-CN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en-US" altLang="zh-CN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9" name="Group 28">
            <a:extLst>
              <a:ext uri="{FF2B5EF4-FFF2-40B4-BE49-F238E27FC236}">
                <a16:creationId xmlns:a16="http://schemas.microsoft.com/office/drawing/2014/main" id="{36BD2954-6D5F-8682-829B-2A254E6DF72A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3213100"/>
          <a:ext cx="5473700" cy="1600200"/>
        </p:xfrm>
        <a:graphic>
          <a:graphicData uri="http://schemas.openxmlformats.org/drawingml/2006/table">
            <a:tbl>
              <a:tblPr/>
              <a:tblGrid>
                <a:gridCol w="391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Beer, Diaper,Baby Powder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Beer, Diaper,Milk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"1/5"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6BDC250-5031-A70F-63D2-045CDA9B0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3" y="3789363"/>
            <a:ext cx="1295400" cy="86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7D855-7E8C-9309-8F91-B3509DF79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28BC3C89-D569-2446-9E90-6B56A6246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1203325"/>
            <a:ext cx="4546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endParaRPr lang="en-GB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63DA91B-ACF4-7949-7D76-9CD1B4ACC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1962150"/>
            <a:ext cx="8110537" cy="389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min_sup=40%    min_conf=70%</a:t>
            </a:r>
          </a:p>
        </p:txBody>
      </p:sp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7E077CEC-1582-9F6E-067B-8F8C0F1651EF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2924175"/>
          <a:ext cx="8772525" cy="3044825"/>
        </p:xfrm>
        <a:graphic>
          <a:graphicData uri="http://schemas.openxmlformats.org/drawingml/2006/table">
            <a:tbl>
              <a:tblPr/>
              <a:tblGrid>
                <a:gridCol w="334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Support(A,B)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Suport A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Confidence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Diaper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80%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Beer, Milk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80%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Diaper,Baby Powder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80%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Diaper,Beer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80%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Milk,Beer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Baby Powder, Diaper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de-DE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1448" marR="91448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A11EE9A-3E30-9162-5225-C0F667E5E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3429000"/>
            <a:ext cx="4284662" cy="2447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9B3F001-9D02-6FD9-1D8C-732239FE4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81971548-5AA2-3647-1E90-2CF5F47F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4546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</a:t>
            </a:r>
            <a:endParaRPr lang="en-GB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B3CA9DF-32F2-7B3B-8F5F-7DAB5F1FB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2133600"/>
            <a:ext cx="623728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60%, confidence 75%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60%,  confidence 75%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40%, confidence 100%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40%, confidence 100%</a:t>
            </a:r>
          </a:p>
        </p:txBody>
      </p:sp>
      <p:graphicFrame>
        <p:nvGraphicFramePr>
          <p:cNvPr id="74756" name="Object 4">
            <a:extLst>
              <a:ext uri="{FF2B5EF4-FFF2-40B4-BE49-F238E27FC236}">
                <a16:creationId xmlns:a16="http://schemas.microsoft.com/office/drawing/2014/main" id="{2E5067B6-BE23-9420-0765-080DA56BD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4488" y="2209800"/>
          <a:ext cx="2670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5" name="Equation" r:id="rId3" imgW="990600" imgH="165100" progId="Equation.3">
                  <p:embed/>
                </p:oleObj>
              </mc:Choice>
              <mc:Fallback>
                <p:oleObj name="Equation" r:id="rId3" imgW="990600" imgH="165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209800"/>
                        <a:ext cx="26701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5">
            <a:extLst>
              <a:ext uri="{FF2B5EF4-FFF2-40B4-BE49-F238E27FC236}">
                <a16:creationId xmlns:a16="http://schemas.microsoft.com/office/drawing/2014/main" id="{F8921B04-52F8-C98A-5372-6E253A1D2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4488" y="3284538"/>
          <a:ext cx="2670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6" name="Equation" r:id="rId5" imgW="990600" imgH="165100" progId="Equation.3">
                  <p:embed/>
                </p:oleObj>
              </mc:Choice>
              <mc:Fallback>
                <p:oleObj name="Equation" r:id="rId5" imgW="9906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3284538"/>
                        <a:ext cx="26701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6">
            <a:extLst>
              <a:ext uri="{FF2B5EF4-FFF2-40B4-BE49-F238E27FC236}">
                <a16:creationId xmlns:a16="http://schemas.microsoft.com/office/drawing/2014/main" id="{E3268FFC-7F3A-EFF1-D703-7DFAF8A6D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0688" y="4292600"/>
          <a:ext cx="23050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7" name="Equation" r:id="rId7" imgW="850900" imgH="139700" progId="Equation.3">
                  <p:embed/>
                </p:oleObj>
              </mc:Choice>
              <mc:Fallback>
                <p:oleObj name="Equation" r:id="rId7" imgW="850900" imgH="139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4292600"/>
                        <a:ext cx="23050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>
            <a:extLst>
              <a:ext uri="{FF2B5EF4-FFF2-40B4-BE49-F238E27FC236}">
                <a16:creationId xmlns:a16="http://schemas.microsoft.com/office/drawing/2014/main" id="{17A84D80-A5EC-25F4-26CE-C551AEBAD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100" y="5300663"/>
          <a:ext cx="43227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8" name="Equation" r:id="rId9" imgW="1612900" imgH="177800" progId="Equation.3">
                  <p:embed/>
                </p:oleObj>
              </mc:Choice>
              <mc:Fallback>
                <p:oleObj name="Equation" r:id="rId9" imgW="1612900" imgH="177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300663"/>
                        <a:ext cx="43227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5BC6A217-5E67-F222-50B4-1119F72E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C848CCCE-B3E0-E571-480C-1B8628AADD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981075"/>
            <a:ext cx="8392988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en-US" altLang="zh-CN" sz="24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算法通常是可行的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（三个因素：单调性、稀疏性、支持度）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提高</a:t>
            </a:r>
            <a:r>
              <a:rPr lang="en-US" altLang="zh-CN" sz="24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算法的有效性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24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算法主要的挑战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要对数据进行多次扫描；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会产生大量的候选项集；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对候选项集的支持度计算非常繁琐；</a:t>
            </a:r>
          </a:p>
        </p:txBody>
      </p:sp>
      <p:pic>
        <p:nvPicPr>
          <p:cNvPr id="75779" name="Picture 4" descr="1">
            <a:extLst>
              <a:ext uri="{FF2B5EF4-FFF2-40B4-BE49-F238E27FC236}">
                <a16:creationId xmlns:a16="http://schemas.microsoft.com/office/drawing/2014/main" id="{E816B3B0-F156-000E-3CE4-E11AD0CE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3789363"/>
            <a:ext cx="461327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17F407D-BB1A-0655-D35B-B00B1F72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>
            <a:extLst>
              <a:ext uri="{FF2B5EF4-FFF2-40B4-BE49-F238E27FC236}">
                <a16:creationId xmlns:a16="http://schemas.microsoft.com/office/drawing/2014/main" id="{B9A3EA54-C898-52C4-6CF0-B00FB79374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552" y="1412776"/>
            <a:ext cx="80010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提高</a:t>
            </a:r>
            <a:r>
              <a:rPr lang="en-US" altLang="zh-CN" sz="2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算法的有效性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解决思路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减少对数据的扫描次数；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缩小产生的候选项集；</a:t>
            </a:r>
          </a:p>
          <a:p>
            <a:pPr marL="800100" lvl="1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改进对候选项集的支持度计算方法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3C2B699-41B0-1E58-6A28-8B7E562F1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>
            <a:extLst>
              <a:ext uri="{FF2B5EF4-FFF2-40B4-BE49-F238E27FC236}">
                <a16:creationId xmlns:a16="http://schemas.microsoft.com/office/drawing/2014/main" id="{80984A53-3EAC-B2D8-ADFD-64D331EADE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0706" y="1340768"/>
            <a:ext cx="80010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AprioriTid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30000"/>
              </a:lnSpc>
              <a:spcBef>
                <a:spcPts val="600"/>
              </a:spcBef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同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Apriori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算法一样利用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Apriori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-gen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过程生成候选项集；</a:t>
            </a:r>
            <a:endParaRPr lang="en-US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ts val="600"/>
              </a:spcBef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Apriori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算法的重要区别是支持度的确定：仅用扫描一次数据库</a:t>
            </a:r>
            <a:endParaRPr lang="en-US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ts val="600"/>
              </a:spcBef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用集合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C’k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代替数据库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30000"/>
              </a:lnSpc>
              <a:spcBef>
                <a:spcPts val="600"/>
              </a:spcBef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C’k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的元素形如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&lt;TID, {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 baseline="-250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} &gt;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sz="2200" b="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 baseline="-250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200" b="0" baseline="-25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是事务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TID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包含的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项集</a:t>
            </a:r>
            <a:endParaRPr lang="en-US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ts val="600"/>
              </a:spcBef>
              <a:buFont typeface="Verdana" panose="020B0604030504040204" pitchFamily="34" charset="0"/>
              <a:buAutoNum type="arabicPeriod"/>
            </a:pP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C’1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对应于数据库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D.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057DB81-AC35-FDB5-094C-DD20E30A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22" name="Group 2">
            <a:extLst>
              <a:ext uri="{FF2B5EF4-FFF2-40B4-BE49-F238E27FC236}">
                <a16:creationId xmlns:a16="http://schemas.microsoft.com/office/drawing/2014/main" id="{772A975B-7065-B34D-E3F7-306642BB7D39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692150"/>
          <a:ext cx="1600200" cy="1676400"/>
        </p:xfrm>
        <a:graphic>
          <a:graphicData uri="http://schemas.openxmlformats.org/drawingml/2006/table">
            <a:tbl>
              <a:tblPr rtl="1"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Items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TID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1 3 4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2 3 5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1 2 3 5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300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2 5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400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1544" name="Group 24">
            <a:extLst>
              <a:ext uri="{FF2B5EF4-FFF2-40B4-BE49-F238E27FC236}">
                <a16:creationId xmlns:a16="http://schemas.microsoft.com/office/drawing/2014/main" id="{86C7C29C-04AD-DFB5-3EC5-9F86E28F1269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609600"/>
          <a:ext cx="2362200" cy="1920876"/>
        </p:xfrm>
        <a:graphic>
          <a:graphicData uri="http://schemas.openxmlformats.org/drawingml/2006/table">
            <a:tbl>
              <a:tblPr rtl="1"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Set-of-itemsets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TID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{1},{3},{4}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{2},{3},{5}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{1},{2},{3},{5}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300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{2},{5}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400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1566" name="Group 46">
            <a:extLst>
              <a:ext uri="{FF2B5EF4-FFF2-40B4-BE49-F238E27FC236}">
                <a16:creationId xmlns:a16="http://schemas.microsoft.com/office/drawing/2014/main" id="{78E0C6C0-D5F5-E911-9366-90D90E55D2A1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609600"/>
          <a:ext cx="1981200" cy="1676400"/>
        </p:xfrm>
        <a:graphic>
          <a:graphicData uri="http://schemas.openxmlformats.org/drawingml/2006/table">
            <a:tbl>
              <a:tblPr rtl="1"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Support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Itemset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{1}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{2}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{5}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1586" name="Group 66">
            <a:extLst>
              <a:ext uri="{FF2B5EF4-FFF2-40B4-BE49-F238E27FC236}">
                <a16:creationId xmlns:a16="http://schemas.microsoft.com/office/drawing/2014/main" id="{EAB71B52-C9A3-B7C8-15B0-E594E29B3108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3141663"/>
          <a:ext cx="1219200" cy="2346344"/>
        </p:xfrm>
        <a:graphic>
          <a:graphicData uri="http://schemas.openxmlformats.org/drawingml/2006/table">
            <a:tbl>
              <a:tblPr rtl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itemset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{1 2}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{1 3}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{1 5}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{2 3}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{2 5}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{3 5}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91604" name="Group 84">
            <a:extLst>
              <a:ext uri="{FF2B5EF4-FFF2-40B4-BE49-F238E27FC236}">
                <a16:creationId xmlns:a16="http://schemas.microsoft.com/office/drawing/2014/main" id="{D817C7B4-F5FD-3191-D9E5-881D4EF9AD4A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3200400"/>
          <a:ext cx="2667000" cy="1968518"/>
        </p:xfrm>
        <a:graphic>
          <a:graphicData uri="http://schemas.openxmlformats.org/drawingml/2006/table">
            <a:tbl>
              <a:tblPr rtl="1"/>
              <a:tblGrid>
                <a:gridCol w="1976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Set-of-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itemsets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TID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{1 3}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 3},{2 5} {3 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{1 2},{1 3},{1 5},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{2 3}, {2 5}, {3 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300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 5} }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400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671" marB="456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1626" name="Group 106">
            <a:extLst>
              <a:ext uri="{FF2B5EF4-FFF2-40B4-BE49-F238E27FC236}">
                <a16:creationId xmlns:a16="http://schemas.microsoft.com/office/drawing/2014/main" id="{062D4A10-E0C9-6E1A-37C2-7694AA60E2CA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3276600"/>
          <a:ext cx="1981200" cy="1676400"/>
        </p:xfrm>
        <a:graphic>
          <a:graphicData uri="http://schemas.openxmlformats.org/drawingml/2006/table">
            <a:tbl>
              <a:tblPr rtl="1"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Support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Itemset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{1 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{2 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{2 5}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{3 5}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1646" name="Group 126">
            <a:extLst>
              <a:ext uri="{FF2B5EF4-FFF2-40B4-BE49-F238E27FC236}">
                <a16:creationId xmlns:a16="http://schemas.microsoft.com/office/drawing/2014/main" id="{9CBBBF51-1F19-5A4C-84B5-2394E0CA5192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5949950"/>
          <a:ext cx="1219200" cy="669932"/>
        </p:xfrm>
        <a:graphic>
          <a:graphicData uri="http://schemas.openxmlformats.org/drawingml/2006/table">
            <a:tbl>
              <a:tblPr rtl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itemset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{2 3 5}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1654" name="Group 134">
            <a:extLst>
              <a:ext uri="{FF2B5EF4-FFF2-40B4-BE49-F238E27FC236}">
                <a16:creationId xmlns:a16="http://schemas.microsoft.com/office/drawing/2014/main" id="{3D6C4F03-F59C-411A-8D92-069CF2F562F0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5638800"/>
          <a:ext cx="2667000" cy="1006476"/>
        </p:xfrm>
        <a:graphic>
          <a:graphicData uri="http://schemas.openxmlformats.org/drawingml/2006/table">
            <a:tbl>
              <a:tblPr rtl="1"/>
              <a:tblGrid>
                <a:gridCol w="1976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Set-of-itemsets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TID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 3 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200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{ {2 3 5} }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</a:rPr>
                        <a:t>300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</a:endParaRP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1670" name="Group 150">
            <a:extLst>
              <a:ext uri="{FF2B5EF4-FFF2-40B4-BE49-F238E27FC236}">
                <a16:creationId xmlns:a16="http://schemas.microsoft.com/office/drawing/2014/main" id="{4C84B558-1027-0C79-5224-9865E90F3D58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5791200"/>
          <a:ext cx="1981200" cy="669932"/>
        </p:xfrm>
        <a:graphic>
          <a:graphicData uri="http://schemas.openxmlformats.org/drawingml/2006/table">
            <a:tbl>
              <a:tblPr rtl="1"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Support</a:t>
                      </a: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Itemset</a:t>
                      </a:r>
                    </a:p>
                  </a:txBody>
                  <a:tcPr marT="45563" marB="455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黑体" panose="02010609060101010101" pitchFamily="49" charset="-122"/>
                        </a:rPr>
                        <a:t>{2 3 5}</a:t>
                      </a:r>
                    </a:p>
                  </a:txBody>
                  <a:tcPr marT="45563" marB="455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001" name="Text Box 161">
            <a:extLst>
              <a:ext uri="{FF2B5EF4-FFF2-40B4-BE49-F238E27FC236}">
                <a16:creationId xmlns:a16="http://schemas.microsoft.com/office/drawing/2014/main" id="{037BCED5-61FB-BC96-8E98-66ED11628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88913"/>
            <a:ext cx="160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Database</a:t>
            </a:r>
          </a:p>
        </p:txBody>
      </p:sp>
      <p:sp>
        <p:nvSpPr>
          <p:cNvPr id="79002" name="Text Box 162">
            <a:extLst>
              <a:ext uri="{FF2B5EF4-FFF2-40B4-BE49-F238E27FC236}">
                <a16:creationId xmlns:a16="http://schemas.microsoft.com/office/drawing/2014/main" id="{5F67DB55-7E1B-C10A-8BE9-AD82E72D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88913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C^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1683" name="Text Box 163">
            <a:extLst>
              <a:ext uri="{FF2B5EF4-FFF2-40B4-BE49-F238E27FC236}">
                <a16:creationId xmlns:a16="http://schemas.microsoft.com/office/drawing/2014/main" id="{80E9155E-BB85-0FE9-01E2-29C06D303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7813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1684" name="Text Box 164">
            <a:extLst>
              <a:ext uri="{FF2B5EF4-FFF2-40B4-BE49-F238E27FC236}">
                <a16:creationId xmlns:a16="http://schemas.microsoft.com/office/drawing/2014/main" id="{F5ED5D81-2123-303C-684D-351ADEB2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6368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rtl="1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1685" name="Rectangle 165">
            <a:extLst>
              <a:ext uri="{FF2B5EF4-FFF2-40B4-BE49-F238E27FC236}">
                <a16:creationId xmlns:a16="http://schemas.microsoft.com/office/drawing/2014/main" id="{676E8C36-48A9-629F-D8BD-90F0940B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2708275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C^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1686" name="Rectangle 166">
            <a:extLst>
              <a:ext uri="{FF2B5EF4-FFF2-40B4-BE49-F238E27FC236}">
                <a16:creationId xmlns:a16="http://schemas.microsoft.com/office/drawing/2014/main" id="{6DC13B72-9BFB-2EA7-5F13-0CB77637F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5257800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C^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79007" name="Text Box 167">
            <a:extLst>
              <a:ext uri="{FF2B5EF4-FFF2-40B4-BE49-F238E27FC236}">
                <a16:creationId xmlns:a16="http://schemas.microsoft.com/office/drawing/2014/main" id="{DB23DAAB-C4AA-8EAE-8C28-362FE6D4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889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1688" name="Text Box 168">
            <a:extLst>
              <a:ext uri="{FF2B5EF4-FFF2-40B4-BE49-F238E27FC236}">
                <a16:creationId xmlns:a16="http://schemas.microsoft.com/office/drawing/2014/main" id="{1C276C12-AAB4-33C1-5F63-66E725AB5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1689" name="Text Box 169">
            <a:extLst>
              <a:ext uri="{FF2B5EF4-FFF2-40B4-BE49-F238E27FC236}">
                <a16:creationId xmlns:a16="http://schemas.microsoft.com/office/drawing/2014/main" id="{EE2A459F-FB70-A92A-3476-036D2347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1656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rtl="1" eaLnBrk="1" hangingPunct="1">
              <a:spcBef>
                <a:spcPct val="50000"/>
              </a:spcBef>
              <a:buFontTx/>
              <a:buNone/>
            </a:pPr>
            <a:r>
              <a:rPr lang="en-US" altLang="zh-CN" sz="1800" b="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800" b="0" baseline="-25000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83" grpId="0" autoUpdateAnimBg="0"/>
      <p:bldP spid="491684" grpId="0" autoUpdateAnimBg="0"/>
      <p:bldP spid="491685" grpId="0" autoUpdateAnimBg="0"/>
      <p:bldP spid="491686" grpId="0" autoUpdateAnimBg="0"/>
      <p:bldP spid="491688" grpId="0" autoUpdateAnimBg="0"/>
      <p:bldP spid="49168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>
            <a:extLst>
              <a:ext uri="{FF2B5EF4-FFF2-40B4-BE49-F238E27FC236}">
                <a16:creationId xmlns:a16="http://schemas.microsoft.com/office/drawing/2014/main" id="{16B45904-9CB7-6D9C-5F99-8B1AB233A6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8353425" cy="4267200"/>
          </a:xfr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38200" lvl="2" indent="-441325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计算项集的支持度需要花费大量时间，需要检查数据库中的每个事务，涉及大量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I/O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资源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AprioriTid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38200" lvl="2" indent="-441325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初始阶段候选项集较大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时间开销和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4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相当，并且要占用大量的内存开销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ADE00DA-EDFA-FB19-40C0-DE5DC3CB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17F216BB-3F09-E280-4FE4-7A6EC96AAE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484313"/>
            <a:ext cx="8353425" cy="4267200"/>
          </a:xfr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 Hybrid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38200" lvl="2" indent="-441325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初始阶段</a:t>
            </a: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 </a:t>
            </a:r>
            <a:r>
              <a:rPr lang="en-US" altLang="zh-CN" sz="2400" b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性能较好</a:t>
            </a: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38200" lvl="2" indent="-441325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后续阶段</a:t>
            </a: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AprioriTid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性能较好</a:t>
            </a: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38200" lvl="2" indent="-441325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 Hybrid: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在初始阶段使用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算法，后续使用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AprioriTid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算法</a:t>
            </a:r>
            <a:endParaRPr lang="en-US" altLang="zh-CN" sz="20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缺点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 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向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AprioriTid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过度会带来额外开销</a:t>
            </a:r>
            <a:endParaRPr lang="en-US" altLang="zh-CN" sz="20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CCE40D-5819-8A56-5577-A2DDBF396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D656677A-0D4C-F7E1-54B5-18A810B260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</a:p>
        </p:txBody>
      </p:sp>
      <p:sp>
        <p:nvSpPr>
          <p:cNvPr id="29699" name="Rectangle 7">
            <a:extLst>
              <a:ext uri="{FF2B5EF4-FFF2-40B4-BE49-F238E27FC236}">
                <a16:creationId xmlns:a16="http://schemas.microsoft.com/office/drawing/2014/main" id="{28266DA7-74F2-6074-F7F9-74DAF5A94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8568952" cy="3024187"/>
          </a:xfrm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关联规则挖掘：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从事务数据库中发现项集之间有趣的关联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.</a:t>
            </a:r>
          </a:p>
          <a:p>
            <a:pPr marL="342900" indent="-342900" eaLnBrk="1" hangingPunct="1">
              <a:lnSpc>
                <a:spcPct val="13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应用：</a:t>
            </a:r>
            <a:r>
              <a:rPr lang="zh-CN" altLang="en-US" sz="28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购物篮分析（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Basket data analysis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）、交叉营销（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cross-marketing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）、产品目录设计（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catalog design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）等</a:t>
            </a:r>
            <a:endParaRPr lang="en-US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例子：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</a:p>
          <a:p>
            <a:pPr marL="898525" lvl="1" indent="-441325" eaLnBrk="1" hangingPunct="1">
              <a:lnSpc>
                <a:spcPct val="150000"/>
              </a:lnSpc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规则形式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“Body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Head [support, confidence]”.</a:t>
            </a:r>
          </a:p>
          <a:p>
            <a:pPr marL="898525" lvl="1" indent="-441325" eaLnBrk="1" hangingPunct="1">
              <a:lnSpc>
                <a:spcPct val="150000"/>
              </a:lnSpc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buys(x, “diapers”) →  buys(x, “beers”) [0.5%, 60%]</a:t>
            </a:r>
          </a:p>
          <a:p>
            <a:pPr marL="898525" lvl="1" indent="-441325" eaLnBrk="1" hangingPunct="1">
              <a:lnSpc>
                <a:spcPct val="150000"/>
              </a:lnSpc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major(x, “CS”) ^ takes(x, “DB”) →  grade(x, “A”) [1%, 75%]</a:t>
            </a:r>
            <a:endParaRPr lang="zh-CN" altLang="en-US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>
            <a:extLst>
              <a:ext uri="{FF2B5EF4-FFF2-40B4-BE49-F238E27FC236}">
                <a16:creationId xmlns:a16="http://schemas.microsoft.com/office/drawing/2014/main" id="{B4D06D33-C092-EFF0-C4EF-F7C6A8C57A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0010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关联规则的兴趣度度量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客观度量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支持度、置信度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主观度量：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最终，只有用户才能确定一个规则是否有趣的，而且这种判断是主观的，因不同的用户而异；通常认为一个规则（模式）是有趣的，如果：</a:t>
            </a: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它是出人意料的</a:t>
            </a: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可行动的（用户可以使用该规则做某些事情）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871D37D-6284-DF09-DED4-4E33C94F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>
            <a:extLst>
              <a:ext uri="{FF2B5EF4-FFF2-40B4-BE49-F238E27FC236}">
                <a16:creationId xmlns:a16="http://schemas.microsoft.com/office/drawing/2014/main" id="{89D0698A-A650-DD9C-CB5C-812AFBB65A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8353425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关联规则可视化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表格</a:t>
            </a:r>
          </a:p>
        </p:txBody>
      </p:sp>
      <p:pic>
        <p:nvPicPr>
          <p:cNvPr id="83971" name="table">
            <a:extLst>
              <a:ext uri="{FF2B5EF4-FFF2-40B4-BE49-F238E27FC236}">
                <a16:creationId xmlns:a16="http://schemas.microsoft.com/office/drawing/2014/main" id="{0FB0DC8D-F262-8D23-B4AC-4BDDF31F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78100"/>
            <a:ext cx="8135938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AutoShape 1060">
            <a:extLst>
              <a:ext uri="{FF2B5EF4-FFF2-40B4-BE49-F238E27FC236}">
                <a16:creationId xmlns:a16="http://schemas.microsoft.com/office/drawing/2014/main" id="{B7FF59DE-A65B-53D0-FD05-7AA615676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3314700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3973" name="AutoShape 1061">
            <a:extLst>
              <a:ext uri="{FF2B5EF4-FFF2-40B4-BE49-F238E27FC236}">
                <a16:creationId xmlns:a16="http://schemas.microsoft.com/office/drawing/2014/main" id="{1CB88577-B186-F4D5-17AA-7C9773B5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860800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3974" name="AutoShape 1062">
            <a:extLst>
              <a:ext uri="{FF2B5EF4-FFF2-40B4-BE49-F238E27FC236}">
                <a16:creationId xmlns:a16="http://schemas.microsoft.com/office/drawing/2014/main" id="{D2D4B80D-153C-2A53-C1D9-2D49A406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365625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B5102B0-6A15-4F8F-6DEC-13DF9EA1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>
            <a:extLst>
              <a:ext uri="{FF2B5EF4-FFF2-40B4-BE49-F238E27FC236}">
                <a16:creationId xmlns:a16="http://schemas.microsoft.com/office/drawing/2014/main" id="{72FF18A4-DC5F-5ACD-64F2-B5F86A93C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680" y="1268760"/>
            <a:ext cx="8353425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  <a:defRPr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关联规则可视化</a:t>
            </a:r>
            <a:endParaRPr lang="en-US" altLang="zh-CN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有向图</a:t>
            </a:r>
          </a:p>
        </p:txBody>
      </p:sp>
      <p:sp>
        <p:nvSpPr>
          <p:cNvPr id="84995" name="AutoShape 4">
            <a:extLst>
              <a:ext uri="{FF2B5EF4-FFF2-40B4-BE49-F238E27FC236}">
                <a16:creationId xmlns:a16="http://schemas.microsoft.com/office/drawing/2014/main" id="{DB331C63-3D54-9410-120C-5A4AF283F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0" y="2324448"/>
            <a:ext cx="707214" cy="576262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4996" name="AutoShape 5">
            <a:extLst>
              <a:ext uri="{FF2B5EF4-FFF2-40B4-BE49-F238E27FC236}">
                <a16:creationId xmlns:a16="http://schemas.microsoft.com/office/drawing/2014/main" id="{C6617EC8-881A-611E-0BA1-3C0DD52EB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0" y="4700935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4997" name="AutoShape 6">
            <a:extLst>
              <a:ext uri="{FF2B5EF4-FFF2-40B4-BE49-F238E27FC236}">
                <a16:creationId xmlns:a16="http://schemas.microsoft.com/office/drawing/2014/main" id="{F1BCE558-2745-7F38-E4EA-31D144269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355" y="2900710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4998" name="AutoShape 7">
            <a:extLst>
              <a:ext uri="{FF2B5EF4-FFF2-40B4-BE49-F238E27FC236}">
                <a16:creationId xmlns:a16="http://schemas.microsoft.com/office/drawing/2014/main" id="{87C33641-9EBA-51BE-E4D3-ECFD3AEC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355" y="4196110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4999" name="Text Box 8">
            <a:extLst>
              <a:ext uri="{FF2B5EF4-FFF2-40B4-BE49-F238E27FC236}">
                <a16:creationId xmlns:a16="http://schemas.microsoft.com/office/drawing/2014/main" id="{3B919910-4A44-8F81-E216-06DE1731D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68" y="2900710"/>
            <a:ext cx="13364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PC	</a:t>
            </a:r>
          </a:p>
        </p:txBody>
      </p:sp>
      <p:sp>
        <p:nvSpPr>
          <p:cNvPr id="85000" name="Text Box 9">
            <a:extLst>
              <a:ext uri="{FF2B5EF4-FFF2-40B4-BE49-F238E27FC236}">
                <a16:creationId xmlns:a16="http://schemas.microsoft.com/office/drawing/2014/main" id="{B4A34019-598D-7A84-1E9E-8C0349EC6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455" y="3476973"/>
            <a:ext cx="13364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Printer</a:t>
            </a:r>
          </a:p>
        </p:txBody>
      </p:sp>
      <p:cxnSp>
        <p:nvCxnSpPr>
          <p:cNvPr id="85001" name="AutoShape 10">
            <a:extLst>
              <a:ext uri="{FF2B5EF4-FFF2-40B4-BE49-F238E27FC236}">
                <a16:creationId xmlns:a16="http://schemas.microsoft.com/office/drawing/2014/main" id="{184D8014-C4E4-3C01-4D7F-8C4D417570DC}"/>
              </a:ext>
            </a:extLst>
          </p:cNvPr>
          <p:cNvCxnSpPr>
            <a:cxnSpLocks noChangeShapeType="1"/>
            <a:stCxn id="84995" idx="6"/>
            <a:endCxn id="84997" idx="2"/>
          </p:cNvCxnSpPr>
          <p:nvPr/>
        </p:nvCxnSpPr>
        <p:spPr bwMode="auto">
          <a:xfrm>
            <a:off x="1451544" y="2612579"/>
            <a:ext cx="1524811" cy="5762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2" name="Text Box 11">
            <a:extLst>
              <a:ext uri="{FF2B5EF4-FFF2-40B4-BE49-F238E27FC236}">
                <a16:creationId xmlns:a16="http://schemas.microsoft.com/office/drawing/2014/main" id="{44B79AB6-6CE9-D715-29C3-B7D030DD3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455" y="4748560"/>
            <a:ext cx="13364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Printer</a:t>
            </a:r>
          </a:p>
        </p:txBody>
      </p:sp>
      <p:sp>
        <p:nvSpPr>
          <p:cNvPr id="85003" name="Text Box 12">
            <a:extLst>
              <a:ext uri="{FF2B5EF4-FFF2-40B4-BE49-F238E27FC236}">
                <a16:creationId xmlns:a16="http://schemas.microsoft.com/office/drawing/2014/main" id="{877F3178-315B-CF37-35E6-BE39B2757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68" y="5324823"/>
            <a:ext cx="13364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PC </a:t>
            </a:r>
          </a:p>
        </p:txBody>
      </p:sp>
      <p:sp>
        <p:nvSpPr>
          <p:cNvPr id="85004" name="AutoShape 13">
            <a:extLst>
              <a:ext uri="{FF2B5EF4-FFF2-40B4-BE49-F238E27FC236}">
                <a16:creationId xmlns:a16="http://schemas.microsoft.com/office/drawing/2014/main" id="{FE1DFFFE-7905-3008-9BF1-60A72B20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355" y="5277198"/>
            <a:ext cx="707214" cy="576262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5005" name="Text Box 14">
            <a:extLst>
              <a:ext uri="{FF2B5EF4-FFF2-40B4-BE49-F238E27FC236}">
                <a16:creationId xmlns:a16="http://schemas.microsoft.com/office/drawing/2014/main" id="{4B3F9F96-6BB3-261F-7058-B8C034A9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018" y="5828060"/>
            <a:ext cx="1494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Monitor</a:t>
            </a:r>
          </a:p>
        </p:txBody>
      </p:sp>
      <p:cxnSp>
        <p:nvCxnSpPr>
          <p:cNvPr id="85006" name="AutoShape 15">
            <a:extLst>
              <a:ext uri="{FF2B5EF4-FFF2-40B4-BE49-F238E27FC236}">
                <a16:creationId xmlns:a16="http://schemas.microsoft.com/office/drawing/2014/main" id="{CAA9FF33-E96B-B3AF-79DC-1F6C664897DC}"/>
              </a:ext>
            </a:extLst>
          </p:cNvPr>
          <p:cNvCxnSpPr>
            <a:cxnSpLocks noChangeShapeType="1"/>
            <a:stCxn id="84996" idx="6"/>
            <a:endCxn id="84998" idx="2"/>
          </p:cNvCxnSpPr>
          <p:nvPr/>
        </p:nvCxnSpPr>
        <p:spPr bwMode="auto">
          <a:xfrm flipV="1">
            <a:off x="1451544" y="4484242"/>
            <a:ext cx="1524811" cy="5048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07" name="AutoShape 16">
            <a:extLst>
              <a:ext uri="{FF2B5EF4-FFF2-40B4-BE49-F238E27FC236}">
                <a16:creationId xmlns:a16="http://schemas.microsoft.com/office/drawing/2014/main" id="{9528D6B3-FDF6-EF1E-D7D5-830C03853FE6}"/>
              </a:ext>
            </a:extLst>
          </p:cNvPr>
          <p:cNvCxnSpPr>
            <a:cxnSpLocks noChangeShapeType="1"/>
            <a:stCxn id="84996" idx="6"/>
            <a:endCxn id="85004" idx="2"/>
          </p:cNvCxnSpPr>
          <p:nvPr/>
        </p:nvCxnSpPr>
        <p:spPr bwMode="auto">
          <a:xfrm>
            <a:off x="1451544" y="4989067"/>
            <a:ext cx="1524811" cy="576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8" name="Text Box 17">
            <a:extLst>
              <a:ext uri="{FF2B5EF4-FFF2-40B4-BE49-F238E27FC236}">
                <a16:creationId xmlns:a16="http://schemas.microsoft.com/office/drawing/2014/main" id="{825F5338-E177-5615-B38C-AB982AD81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4868" y="4269135"/>
            <a:ext cx="13364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PC</a:t>
            </a:r>
          </a:p>
        </p:txBody>
      </p:sp>
      <p:sp>
        <p:nvSpPr>
          <p:cNvPr id="85009" name="AutoShape 18">
            <a:extLst>
              <a:ext uri="{FF2B5EF4-FFF2-40B4-BE49-F238E27FC236}">
                <a16:creationId xmlns:a16="http://schemas.microsoft.com/office/drawing/2014/main" id="{1900B1E3-0E87-9411-9C38-C82089AD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768" y="3621435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5010" name="AutoShape 19">
            <a:extLst>
              <a:ext uri="{FF2B5EF4-FFF2-40B4-BE49-F238E27FC236}">
                <a16:creationId xmlns:a16="http://schemas.microsoft.com/office/drawing/2014/main" id="{05D4B936-6305-E996-4984-FF3F69EDA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943" y="3116610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5011" name="AutoShape 20">
            <a:extLst>
              <a:ext uri="{FF2B5EF4-FFF2-40B4-BE49-F238E27FC236}">
                <a16:creationId xmlns:a16="http://schemas.microsoft.com/office/drawing/2014/main" id="{F335BB96-5AA6-A0C8-317F-CBC47C19D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943" y="4269135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5012" name="Text Box 21">
            <a:extLst>
              <a:ext uri="{FF2B5EF4-FFF2-40B4-BE49-F238E27FC236}">
                <a16:creationId xmlns:a16="http://schemas.microsoft.com/office/drawing/2014/main" id="{6A4BA0C4-61AB-EBE9-104A-03D595820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018" y="3692873"/>
            <a:ext cx="157216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Monitor </a:t>
            </a:r>
          </a:p>
        </p:txBody>
      </p:sp>
      <p:sp>
        <p:nvSpPr>
          <p:cNvPr id="85013" name="Text Box 22">
            <a:extLst>
              <a:ext uri="{FF2B5EF4-FFF2-40B4-BE49-F238E27FC236}">
                <a16:creationId xmlns:a16="http://schemas.microsoft.com/office/drawing/2014/main" id="{6A0A3E36-86A1-B981-1EEF-F0A1AE55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043" y="4845398"/>
            <a:ext cx="13364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Printer</a:t>
            </a:r>
          </a:p>
        </p:txBody>
      </p:sp>
      <p:cxnSp>
        <p:nvCxnSpPr>
          <p:cNvPr id="85014" name="AutoShape 23">
            <a:extLst>
              <a:ext uri="{FF2B5EF4-FFF2-40B4-BE49-F238E27FC236}">
                <a16:creationId xmlns:a16="http://schemas.microsoft.com/office/drawing/2014/main" id="{8FFFD430-9F79-5FCB-C0F5-E7E62E10D8AA}"/>
              </a:ext>
            </a:extLst>
          </p:cNvPr>
          <p:cNvCxnSpPr>
            <a:cxnSpLocks noChangeShapeType="1"/>
            <a:stCxn id="85010" idx="6"/>
            <a:endCxn id="85009" idx="2"/>
          </p:cNvCxnSpPr>
          <p:nvPr/>
        </p:nvCxnSpPr>
        <p:spPr bwMode="auto">
          <a:xfrm>
            <a:off x="5844157" y="3404742"/>
            <a:ext cx="1956611" cy="5048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5" name="AutoShape 24">
            <a:extLst>
              <a:ext uri="{FF2B5EF4-FFF2-40B4-BE49-F238E27FC236}">
                <a16:creationId xmlns:a16="http://schemas.microsoft.com/office/drawing/2014/main" id="{0D722BBA-81B7-AC69-E5AB-3CB61356D9A4}"/>
              </a:ext>
            </a:extLst>
          </p:cNvPr>
          <p:cNvCxnSpPr>
            <a:cxnSpLocks noChangeShapeType="1"/>
            <a:stCxn id="85011" idx="6"/>
            <a:endCxn id="85009" idx="2"/>
          </p:cNvCxnSpPr>
          <p:nvPr/>
        </p:nvCxnSpPr>
        <p:spPr bwMode="auto">
          <a:xfrm flipV="1">
            <a:off x="5844157" y="3909567"/>
            <a:ext cx="1956611" cy="647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6" name="AutoShape 25">
            <a:extLst>
              <a:ext uri="{FF2B5EF4-FFF2-40B4-BE49-F238E27FC236}">
                <a16:creationId xmlns:a16="http://schemas.microsoft.com/office/drawing/2014/main" id="{751FAE05-0420-4388-DF5B-1EE2CD73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0" y="3405535"/>
            <a:ext cx="707214" cy="576263"/>
          </a:xfrm>
          <a:prstGeom prst="flowChartConnector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5017" name="Text Box 26">
            <a:extLst>
              <a:ext uri="{FF2B5EF4-FFF2-40B4-BE49-F238E27FC236}">
                <a16:creationId xmlns:a16="http://schemas.microsoft.com/office/drawing/2014/main" id="{2C1AA480-B590-91A7-2C70-3F8DA6602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30" y="3981798"/>
            <a:ext cx="14941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Monitor	</a:t>
            </a:r>
          </a:p>
        </p:txBody>
      </p:sp>
      <p:cxnSp>
        <p:nvCxnSpPr>
          <p:cNvPr id="85018" name="AutoShape 27">
            <a:extLst>
              <a:ext uri="{FF2B5EF4-FFF2-40B4-BE49-F238E27FC236}">
                <a16:creationId xmlns:a16="http://schemas.microsoft.com/office/drawing/2014/main" id="{D434833D-DFF2-F718-5E0C-3C7175C6FC3E}"/>
              </a:ext>
            </a:extLst>
          </p:cNvPr>
          <p:cNvCxnSpPr>
            <a:cxnSpLocks noChangeShapeType="1"/>
            <a:stCxn id="85016" idx="6"/>
            <a:endCxn id="84997" idx="2"/>
          </p:cNvCxnSpPr>
          <p:nvPr/>
        </p:nvCxnSpPr>
        <p:spPr bwMode="auto">
          <a:xfrm flipV="1">
            <a:off x="1451544" y="3188842"/>
            <a:ext cx="1524811" cy="5048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6">
            <a:extLst>
              <a:ext uri="{FF2B5EF4-FFF2-40B4-BE49-F238E27FC236}">
                <a16:creationId xmlns:a16="http://schemas.microsoft.com/office/drawing/2014/main" id="{6799D935-6934-7879-9A27-AB11681DD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8DDD004A-3132-2F5A-EEC7-D09AC97A3C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92175"/>
          </a:xfrm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04858280-7606-3302-B773-6A0B33567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pic>
        <p:nvPicPr>
          <p:cNvPr id="86020" name="Picture 4">
            <a:extLst>
              <a:ext uri="{FF2B5EF4-FFF2-40B4-BE49-F238E27FC236}">
                <a16:creationId xmlns:a16="http://schemas.microsoft.com/office/drawing/2014/main" id="{BCEC6AB4-DCA7-235F-49C0-92FF3096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641"/>
            <a:ext cx="8136135" cy="610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内容占位符 2">
            <a:extLst>
              <a:ext uri="{FF2B5EF4-FFF2-40B4-BE49-F238E27FC236}">
                <a16:creationId xmlns:a16="http://schemas.microsoft.com/office/drawing/2014/main" id="{70967AF7-8398-B448-C1BF-9F6BFEA95B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88067" name="Picture 1027" descr="mmm5">
            <a:extLst>
              <a:ext uri="{FF2B5EF4-FFF2-40B4-BE49-F238E27FC236}">
                <a16:creationId xmlns:a16="http://schemas.microsoft.com/office/drawing/2014/main" id="{4A8300AE-441D-340B-A330-F52D6ABA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98538"/>
            <a:ext cx="82565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3">
            <a:extLst>
              <a:ext uri="{FF2B5EF4-FFF2-40B4-BE49-F238E27FC236}">
                <a16:creationId xmlns:a16="http://schemas.microsoft.com/office/drawing/2014/main" id="{36EDB46E-02AA-2042-FB2B-FA22B296E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1075"/>
            <a:ext cx="83534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关联规则可视化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3D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可视化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58F95-4B15-FAB3-60D9-4A1A7CD19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-120650"/>
            <a:ext cx="8640763" cy="892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3.2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由事务数据库挖掘布尔关联规则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4761F45D-6A41-C84A-F5F3-FD5DF816CD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本章内容</a:t>
            </a: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A10E815-8C3B-9DB6-C86A-F2FFD4B05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80338" cy="30241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3.1  </a:t>
            </a:r>
            <a:r>
              <a:rPr lang="zh-CN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关联规则挖掘的基本概念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3.2  </a:t>
            </a:r>
            <a:r>
              <a:rPr lang="zh-CN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由事务数据库挖掘单维布尔关联规则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3.3  </a:t>
            </a:r>
            <a:r>
              <a:rPr lang="zh-CN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多层关联规则挖掘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3.4  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多维关联规则</a:t>
            </a:r>
            <a:r>
              <a:rPr lang="zh-CN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挖掘</a:t>
            </a:r>
            <a:endParaRPr lang="en-US" altLang="zh-CN" sz="28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3.5  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关联规则、相关性、因果关系的区别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8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6015FBB7-B79D-EA79-1A78-52B8AC5835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97C82F0-197E-A504-0D71-7C8E34726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19213"/>
            <a:ext cx="370046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数据项中经常会形成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概念分层</a:t>
            </a:r>
          </a:p>
          <a:p>
            <a:pPr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底层数据项，其支持度往往也较低</a:t>
            </a:r>
          </a:p>
          <a:p>
            <a:pPr lvl="1"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挖掘底层数据项之间的关联规则必须定义不同的支持度</a:t>
            </a:r>
          </a:p>
        </p:txBody>
      </p:sp>
      <p:grpSp>
        <p:nvGrpSpPr>
          <p:cNvPr id="91140" name="组合 5">
            <a:extLst>
              <a:ext uri="{FF2B5EF4-FFF2-40B4-BE49-F238E27FC236}">
                <a16:creationId xmlns:a16="http://schemas.microsoft.com/office/drawing/2014/main" id="{54C31924-1B95-1861-4053-96BE54F6F807}"/>
              </a:ext>
            </a:extLst>
          </p:cNvPr>
          <p:cNvGrpSpPr>
            <a:grpSpLocks/>
          </p:cNvGrpSpPr>
          <p:nvPr/>
        </p:nvGrpSpPr>
        <p:grpSpPr bwMode="auto">
          <a:xfrm>
            <a:off x="3978275" y="981075"/>
            <a:ext cx="5091113" cy="3111500"/>
            <a:chOff x="3915990" y="533968"/>
            <a:chExt cx="5368485" cy="3351936"/>
          </a:xfrm>
        </p:grpSpPr>
        <p:sp>
          <p:nvSpPr>
            <p:cNvPr id="91197" name="Rectangle 4">
              <a:extLst>
                <a:ext uri="{FF2B5EF4-FFF2-40B4-BE49-F238E27FC236}">
                  <a16:creationId xmlns:a16="http://schemas.microsoft.com/office/drawing/2014/main" id="{CA869833-0ADD-C18C-2334-42ACD7AF5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7466" y="533968"/>
              <a:ext cx="641080" cy="4973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All</a:t>
              </a:r>
            </a:p>
          </p:txBody>
        </p:sp>
        <p:sp>
          <p:nvSpPr>
            <p:cNvPr id="91198" name="Rectangle 5">
              <a:extLst>
                <a:ext uri="{FF2B5EF4-FFF2-40B4-BE49-F238E27FC236}">
                  <a16:creationId xmlns:a16="http://schemas.microsoft.com/office/drawing/2014/main" id="{28DB49BF-A2F6-6ED1-4F4E-F0EB66008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980" y="1245531"/>
              <a:ext cx="1388330" cy="6299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Computer</a:t>
              </a:r>
            </a:p>
            <a:p>
              <a:pPr algn="ctr"/>
              <a:r>
                <a:rPr lang="en-US" altLang="zh-CN" sz="16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accessory</a:t>
              </a:r>
            </a:p>
          </p:txBody>
        </p:sp>
        <p:sp>
          <p:nvSpPr>
            <p:cNvPr id="91199" name="Rectangle 6">
              <a:extLst>
                <a:ext uri="{FF2B5EF4-FFF2-40B4-BE49-F238E27FC236}">
                  <a16:creationId xmlns:a16="http://schemas.microsoft.com/office/drawing/2014/main" id="{1DA98570-B627-980D-EEAB-DA1AD50E3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578" y="1392442"/>
              <a:ext cx="1200672" cy="3647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software</a:t>
              </a:r>
            </a:p>
          </p:txBody>
        </p:sp>
        <p:sp>
          <p:nvSpPr>
            <p:cNvPr id="91200" name="Rectangle 7">
              <a:extLst>
                <a:ext uri="{FF2B5EF4-FFF2-40B4-BE49-F238E27FC236}">
                  <a16:creationId xmlns:a16="http://schemas.microsoft.com/office/drawing/2014/main" id="{6BB6EDF1-2A5F-A0BE-C854-3252A0E75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690" y="2313896"/>
              <a:ext cx="813523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laptop</a:t>
              </a:r>
            </a:p>
          </p:txBody>
        </p:sp>
        <p:sp>
          <p:nvSpPr>
            <p:cNvPr id="91201" name="Rectangle 8">
              <a:extLst>
                <a:ext uri="{FF2B5EF4-FFF2-40B4-BE49-F238E27FC236}">
                  <a16:creationId xmlns:a16="http://schemas.microsoft.com/office/drawing/2014/main" id="{EA7A0E1E-56A6-670C-6F8E-58E7B5F7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147" y="2313896"/>
              <a:ext cx="1036682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financial</a:t>
              </a:r>
            </a:p>
          </p:txBody>
        </p:sp>
        <p:sp>
          <p:nvSpPr>
            <p:cNvPr id="91202" name="Line 9">
              <a:extLst>
                <a:ext uri="{FF2B5EF4-FFF2-40B4-BE49-F238E27FC236}">
                  <a16:creationId xmlns:a16="http://schemas.microsoft.com/office/drawing/2014/main" id="{BCF86DC9-3F47-732D-FF29-D6FCCF023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00788" y="981075"/>
              <a:ext cx="503237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03" name="Line 10">
              <a:extLst>
                <a:ext uri="{FF2B5EF4-FFF2-40B4-BE49-F238E27FC236}">
                  <a16:creationId xmlns:a16="http://schemas.microsoft.com/office/drawing/2014/main" id="{44420197-6F7A-70DE-EAA5-A95123F93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8513" y="1000125"/>
              <a:ext cx="1239837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04" name="Line 11">
              <a:extLst>
                <a:ext uri="{FF2B5EF4-FFF2-40B4-BE49-F238E27FC236}">
                  <a16:creationId xmlns:a16="http://schemas.microsoft.com/office/drawing/2014/main" id="{7BCC64D9-78B0-4CF8-1182-3852E9A16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700" y="1773238"/>
              <a:ext cx="73025" cy="576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05" name="Line 12">
              <a:extLst>
                <a:ext uri="{FF2B5EF4-FFF2-40B4-BE49-F238E27FC236}">
                  <a16:creationId xmlns:a16="http://schemas.microsoft.com/office/drawing/2014/main" id="{328DB0E1-A120-761A-0384-8B95C3693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11863" y="1700213"/>
              <a:ext cx="144462" cy="576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06" name="Line 13">
              <a:extLst>
                <a:ext uri="{FF2B5EF4-FFF2-40B4-BE49-F238E27FC236}">
                  <a16:creationId xmlns:a16="http://schemas.microsoft.com/office/drawing/2014/main" id="{98864100-1F38-B181-767D-416AA9549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750" y="1773238"/>
              <a:ext cx="0" cy="503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07" name="Rectangle 14">
              <a:extLst>
                <a:ext uri="{FF2B5EF4-FFF2-40B4-BE49-F238E27FC236}">
                  <a16:creationId xmlns:a16="http://schemas.microsoft.com/office/drawing/2014/main" id="{6B5C7092-AF35-133E-CA63-A50AD2B4D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907" y="2313896"/>
              <a:ext cx="871003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mouse</a:t>
              </a:r>
            </a:p>
          </p:txBody>
        </p:sp>
        <p:sp>
          <p:nvSpPr>
            <p:cNvPr id="91208" name="Rectangle 15">
              <a:extLst>
                <a:ext uri="{FF2B5EF4-FFF2-40B4-BE49-F238E27FC236}">
                  <a16:creationId xmlns:a16="http://schemas.microsoft.com/office/drawing/2014/main" id="{172B9347-031B-37AC-6A33-4098C85F5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4254" y="2313896"/>
              <a:ext cx="696870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color</a:t>
              </a:r>
            </a:p>
          </p:txBody>
        </p:sp>
        <p:sp>
          <p:nvSpPr>
            <p:cNvPr id="91209" name="Line 16">
              <a:extLst>
                <a:ext uri="{FF2B5EF4-FFF2-40B4-BE49-F238E27FC236}">
                  <a16:creationId xmlns:a16="http://schemas.microsoft.com/office/drawing/2014/main" id="{8D0CA76E-CC7E-ECFB-4D48-62F2773D8F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1013" y="1844675"/>
              <a:ext cx="0" cy="504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10" name="Line 17">
              <a:extLst>
                <a:ext uri="{FF2B5EF4-FFF2-40B4-BE49-F238E27FC236}">
                  <a16:creationId xmlns:a16="http://schemas.microsoft.com/office/drawing/2014/main" id="{818134ED-1E5A-15FB-6F49-4ED2DF57F9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800" y="2636838"/>
              <a:ext cx="144463" cy="504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11" name="Rectangle 18">
              <a:extLst>
                <a:ext uri="{FF2B5EF4-FFF2-40B4-BE49-F238E27FC236}">
                  <a16:creationId xmlns:a16="http://schemas.microsoft.com/office/drawing/2014/main" id="{D3C7C2D7-9003-D09F-ABF6-92430D4F5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610" y="1387680"/>
              <a:ext cx="953843" cy="3647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printer</a:t>
              </a:r>
            </a:p>
          </p:txBody>
        </p:sp>
        <p:sp>
          <p:nvSpPr>
            <p:cNvPr id="91212" name="Rectangle 19">
              <a:extLst>
                <a:ext uri="{FF2B5EF4-FFF2-40B4-BE49-F238E27FC236}">
                  <a16:creationId xmlns:a16="http://schemas.microsoft.com/office/drawing/2014/main" id="{8D18144E-25E2-33CB-4106-5973930B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7496" y="1401968"/>
              <a:ext cx="1281821" cy="3647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computer</a:t>
              </a:r>
            </a:p>
          </p:txBody>
        </p:sp>
        <p:sp>
          <p:nvSpPr>
            <p:cNvPr id="91213" name="Line 20">
              <a:extLst>
                <a:ext uri="{FF2B5EF4-FFF2-40B4-BE49-F238E27FC236}">
                  <a16:creationId xmlns:a16="http://schemas.microsoft.com/office/drawing/2014/main" id="{9D359F57-EAEA-1582-B445-9D437164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6825" y="981075"/>
              <a:ext cx="1541463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14" name="Line 21">
              <a:extLst>
                <a:ext uri="{FF2B5EF4-FFF2-40B4-BE49-F238E27FC236}">
                  <a16:creationId xmlns:a16="http://schemas.microsoft.com/office/drawing/2014/main" id="{28021C9D-2517-49F3-D546-87BFCF4CB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9925" y="1052513"/>
              <a:ext cx="288925" cy="360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15" name="Rectangle 22">
              <a:extLst>
                <a:ext uri="{FF2B5EF4-FFF2-40B4-BE49-F238E27FC236}">
                  <a16:creationId xmlns:a16="http://schemas.microsoft.com/office/drawing/2014/main" id="{DAB3D633-8745-EC12-F074-8198648C0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990" y="2313896"/>
              <a:ext cx="996107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desktop</a:t>
              </a:r>
            </a:p>
          </p:txBody>
        </p:sp>
        <p:sp>
          <p:nvSpPr>
            <p:cNvPr id="91216" name="Line 23">
              <a:extLst>
                <a:ext uri="{FF2B5EF4-FFF2-40B4-BE49-F238E27FC236}">
                  <a16:creationId xmlns:a16="http://schemas.microsoft.com/office/drawing/2014/main" id="{C1F3E05B-37EA-2FE9-6F1D-4D3B76F6F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550" y="1773238"/>
              <a:ext cx="260350" cy="550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17" name="Rectangle 24">
              <a:extLst>
                <a:ext uri="{FF2B5EF4-FFF2-40B4-BE49-F238E27FC236}">
                  <a16:creationId xmlns:a16="http://schemas.microsoft.com/office/drawing/2014/main" id="{192535D4-D019-626F-9577-E27B59A13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385" y="3133046"/>
              <a:ext cx="600505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IBM</a:t>
              </a:r>
            </a:p>
          </p:txBody>
        </p:sp>
        <p:sp>
          <p:nvSpPr>
            <p:cNvPr id="91218" name="Rectangle 25">
              <a:extLst>
                <a:ext uri="{FF2B5EF4-FFF2-40B4-BE49-F238E27FC236}">
                  <a16:creationId xmlns:a16="http://schemas.microsoft.com/office/drawing/2014/main" id="{3A583DA9-2952-6C9B-6CAD-16498090C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951" y="2313896"/>
              <a:ext cx="637699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edu.</a:t>
              </a:r>
            </a:p>
          </p:txBody>
        </p:sp>
        <p:sp>
          <p:nvSpPr>
            <p:cNvPr id="91219" name="Line 26">
              <a:extLst>
                <a:ext uri="{FF2B5EF4-FFF2-40B4-BE49-F238E27FC236}">
                  <a16:creationId xmlns:a16="http://schemas.microsoft.com/office/drawing/2014/main" id="{E368B281-B307-6FDC-DBB8-BC897730C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663" y="1700213"/>
              <a:ext cx="288925" cy="576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20" name="Line 27">
              <a:extLst>
                <a:ext uri="{FF2B5EF4-FFF2-40B4-BE49-F238E27FC236}">
                  <a16:creationId xmlns:a16="http://schemas.microsoft.com/office/drawing/2014/main" id="{95B0D96A-136B-1747-6F3B-9450E152D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80100" y="2636838"/>
              <a:ext cx="144463" cy="504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21" name="Rectangle 28">
              <a:extLst>
                <a:ext uri="{FF2B5EF4-FFF2-40B4-BE49-F238E27FC236}">
                  <a16:creationId xmlns:a16="http://schemas.microsoft.com/office/drawing/2014/main" id="{5B18B89E-1C34-BC11-9BBE-4FD1B11C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054" y="3133046"/>
              <a:ext cx="1138119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Microsoft</a:t>
              </a:r>
            </a:p>
          </p:txBody>
        </p:sp>
        <p:sp>
          <p:nvSpPr>
            <p:cNvPr id="91222" name="Rectangle 29">
              <a:extLst>
                <a:ext uri="{FF2B5EF4-FFF2-40B4-BE49-F238E27FC236}">
                  <a16:creationId xmlns:a16="http://schemas.microsoft.com/office/drawing/2014/main" id="{7384D707-9E2C-4915-2E17-EABAD19AB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5681" y="2699658"/>
              <a:ext cx="544715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b/w</a:t>
              </a:r>
            </a:p>
          </p:txBody>
        </p:sp>
        <p:sp>
          <p:nvSpPr>
            <p:cNvPr id="91223" name="Line 30">
              <a:extLst>
                <a:ext uri="{FF2B5EF4-FFF2-40B4-BE49-F238E27FC236}">
                  <a16:creationId xmlns:a16="http://schemas.microsoft.com/office/drawing/2014/main" id="{C2B49F3C-797B-3937-EF16-B97F59A3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2950" y="1773238"/>
              <a:ext cx="0" cy="935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24" name="Line 31">
              <a:extLst>
                <a:ext uri="{FF2B5EF4-FFF2-40B4-BE49-F238E27FC236}">
                  <a16:creationId xmlns:a16="http://schemas.microsoft.com/office/drawing/2014/main" id="{FCD7C784-1523-B878-4BED-1D243042A0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58000" y="2997200"/>
              <a:ext cx="161925" cy="1444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25" name="Rectangle 32">
              <a:extLst>
                <a:ext uri="{FF2B5EF4-FFF2-40B4-BE49-F238E27FC236}">
                  <a16:creationId xmlns:a16="http://schemas.microsoft.com/office/drawing/2014/main" id="{B3C957F9-9D80-F22F-5560-59EEE87D2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975" y="3133046"/>
              <a:ext cx="504141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HP</a:t>
              </a:r>
            </a:p>
          </p:txBody>
        </p:sp>
        <p:sp>
          <p:nvSpPr>
            <p:cNvPr id="91226" name="Line 33">
              <a:extLst>
                <a:ext uri="{FF2B5EF4-FFF2-40B4-BE49-F238E27FC236}">
                  <a16:creationId xmlns:a16="http://schemas.microsoft.com/office/drawing/2014/main" id="{F68F8F54-FC56-4881-3638-620ABE983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636838"/>
              <a:ext cx="36513" cy="504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27" name="Rectangle 34">
              <a:extLst>
                <a:ext uri="{FF2B5EF4-FFF2-40B4-BE49-F238E27FC236}">
                  <a16:creationId xmlns:a16="http://schemas.microsoft.com/office/drawing/2014/main" id="{4D8B75CC-ED85-70BD-6860-6A17AEB71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0447" y="3133046"/>
              <a:ext cx="712086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Sony</a:t>
              </a:r>
            </a:p>
          </p:txBody>
        </p:sp>
        <p:sp>
          <p:nvSpPr>
            <p:cNvPr id="91228" name="Rectangle 35">
              <a:extLst>
                <a:ext uri="{FF2B5EF4-FFF2-40B4-BE49-F238E27FC236}">
                  <a16:creationId xmlns:a16="http://schemas.microsoft.com/office/drawing/2014/main" id="{FB4EB7B3-EFC3-87B1-A4B0-F6A381163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8906" y="2558212"/>
              <a:ext cx="679964" cy="5636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wrist</a:t>
              </a:r>
            </a:p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pad</a:t>
              </a:r>
            </a:p>
          </p:txBody>
        </p:sp>
        <p:sp>
          <p:nvSpPr>
            <p:cNvPr id="91229" name="Line 36">
              <a:extLst>
                <a:ext uri="{FF2B5EF4-FFF2-40B4-BE49-F238E27FC236}">
                  <a16:creationId xmlns:a16="http://schemas.microsoft.com/office/drawing/2014/main" id="{66381C28-E245-B802-A7FF-B48F6ADE3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8713" y="1844675"/>
              <a:ext cx="0" cy="720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30" name="Line 37">
              <a:extLst>
                <a:ext uri="{FF2B5EF4-FFF2-40B4-BE49-F238E27FC236}">
                  <a16:creationId xmlns:a16="http://schemas.microsoft.com/office/drawing/2014/main" id="{D910D0DE-63DF-C142-C770-F04B12D673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8650" y="2636838"/>
              <a:ext cx="36513" cy="504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31" name="Rectangle 38">
              <a:extLst>
                <a:ext uri="{FF2B5EF4-FFF2-40B4-BE49-F238E27FC236}">
                  <a16:creationId xmlns:a16="http://schemas.microsoft.com/office/drawing/2014/main" id="{9E84D5BF-D84F-BC34-A05B-81923BF4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8207" y="3133046"/>
              <a:ext cx="1053589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Logitech</a:t>
              </a:r>
            </a:p>
          </p:txBody>
        </p:sp>
        <p:sp>
          <p:nvSpPr>
            <p:cNvPr id="91232" name="Line 110">
              <a:extLst>
                <a:ext uri="{FF2B5EF4-FFF2-40B4-BE49-F238E27FC236}">
                  <a16:creationId xmlns:a16="http://schemas.microsoft.com/office/drawing/2014/main" id="{1605EE13-2456-34AF-1434-84E17B7613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95542" y="3068637"/>
              <a:ext cx="24607" cy="494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233" name="Rectangle 111">
              <a:extLst>
                <a:ext uri="{FF2B5EF4-FFF2-40B4-BE49-F238E27FC236}">
                  <a16:creationId xmlns:a16="http://schemas.microsoft.com/office/drawing/2014/main" id="{34E72B4E-EBC6-0697-4E11-2007F9E60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7075" y="3554344"/>
              <a:ext cx="1087400" cy="331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0"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Ergoway</a:t>
              </a:r>
            </a:p>
          </p:txBody>
        </p:sp>
      </p:grpSp>
      <p:sp>
        <p:nvSpPr>
          <p:cNvPr id="91141" name="Rectangle 40">
            <a:extLst>
              <a:ext uri="{FF2B5EF4-FFF2-40B4-BE49-F238E27FC236}">
                <a16:creationId xmlns:a16="http://schemas.microsoft.com/office/drawing/2014/main" id="{5CB1EBAD-0ACE-7930-9AAA-582E35E30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86238"/>
            <a:ext cx="614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TID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2" name="Rectangle 41">
            <a:extLst>
              <a:ext uri="{FF2B5EF4-FFF2-40B4-BE49-F238E27FC236}">
                <a16:creationId xmlns:a16="http://schemas.microsoft.com/office/drawing/2014/main" id="{FFA813B0-B441-5079-CBF7-84847067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186238"/>
            <a:ext cx="9429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3" name="Rectangle 42">
            <a:extLst>
              <a:ext uri="{FF2B5EF4-FFF2-40B4-BE49-F238E27FC236}">
                <a16:creationId xmlns:a16="http://schemas.microsoft.com/office/drawing/2014/main" id="{3B42585C-BB0F-FEE4-CF40-8507B69D3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164013"/>
            <a:ext cx="6350" cy="11112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4" name="Rectangle 43">
            <a:extLst>
              <a:ext uri="{FF2B5EF4-FFF2-40B4-BE49-F238E27FC236}">
                <a16:creationId xmlns:a16="http://schemas.microsoft.com/office/drawing/2014/main" id="{E476F5CA-602C-4B5D-442E-B16B06BB3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164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5" name="Rectangle 44">
            <a:extLst>
              <a:ext uri="{FF2B5EF4-FFF2-40B4-BE49-F238E27FC236}">
                <a16:creationId xmlns:a16="http://schemas.microsoft.com/office/drawing/2014/main" id="{82DEEFC1-B8A0-C975-DBF8-B6A96F4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4164013"/>
            <a:ext cx="714375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6" name="Rectangle 47">
            <a:extLst>
              <a:ext uri="{FF2B5EF4-FFF2-40B4-BE49-F238E27FC236}">
                <a16:creationId xmlns:a16="http://schemas.microsoft.com/office/drawing/2014/main" id="{E5C8CB5B-1903-575C-D97F-028F49D14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4164013"/>
            <a:ext cx="351790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7" name="Rectangle 48">
            <a:extLst>
              <a:ext uri="{FF2B5EF4-FFF2-40B4-BE49-F238E27FC236}">
                <a16:creationId xmlns:a16="http://schemas.microsoft.com/office/drawing/2014/main" id="{848D13F2-2AFD-5D0C-C199-FF77D847A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164013"/>
            <a:ext cx="6350" cy="11112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8" name="Rectangle 49">
            <a:extLst>
              <a:ext uri="{FF2B5EF4-FFF2-40B4-BE49-F238E27FC236}">
                <a16:creationId xmlns:a16="http://schemas.microsoft.com/office/drawing/2014/main" id="{2BDEEC94-6CAC-A644-9973-4F545BC8A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164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49" name="Rectangle 50">
            <a:extLst>
              <a:ext uri="{FF2B5EF4-FFF2-40B4-BE49-F238E27FC236}">
                <a16:creationId xmlns:a16="http://schemas.microsoft.com/office/drawing/2014/main" id="{A81D5A15-5531-8A5B-686F-F4E9EA0B5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175125"/>
            <a:ext cx="6350" cy="363538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0" name="Rectangle 52">
            <a:extLst>
              <a:ext uri="{FF2B5EF4-FFF2-40B4-BE49-F238E27FC236}">
                <a16:creationId xmlns:a16="http://schemas.microsoft.com/office/drawing/2014/main" id="{F4655905-7012-CF6B-69C2-DF91690F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175125"/>
            <a:ext cx="6350" cy="363538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1" name="Rectangle 53">
            <a:extLst>
              <a:ext uri="{FF2B5EF4-FFF2-40B4-BE49-F238E27FC236}">
                <a16:creationId xmlns:a16="http://schemas.microsoft.com/office/drawing/2014/main" id="{64528133-F422-E0C4-1688-FA246976A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4562475"/>
            <a:ext cx="428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T1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2" name="Rectangle 54">
            <a:extLst>
              <a:ext uri="{FF2B5EF4-FFF2-40B4-BE49-F238E27FC236}">
                <a16:creationId xmlns:a16="http://schemas.microsoft.com/office/drawing/2014/main" id="{35F6DA3A-4AB6-D292-FBD1-74958A8E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5" y="4562475"/>
            <a:ext cx="28035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</a:t>
            </a:r>
            <a:r>
              <a:rPr lang="en-US" altLang="zh-CN" sz="20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IBM D/C, Sony b/w</a:t>
            </a:r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3" name="Rectangle 55">
            <a:extLst>
              <a:ext uri="{FF2B5EF4-FFF2-40B4-BE49-F238E27FC236}">
                <a16:creationId xmlns:a16="http://schemas.microsoft.com/office/drawing/2014/main" id="{47E8C0E3-38DA-9B11-06C7-ADB8E239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538663"/>
            <a:ext cx="6350" cy="11112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4" name="Rectangle 56">
            <a:extLst>
              <a:ext uri="{FF2B5EF4-FFF2-40B4-BE49-F238E27FC236}">
                <a16:creationId xmlns:a16="http://schemas.microsoft.com/office/drawing/2014/main" id="{502C0103-C651-0438-6DB1-119F1DE6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4538663"/>
            <a:ext cx="714375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5" name="Rectangle 58">
            <a:extLst>
              <a:ext uri="{FF2B5EF4-FFF2-40B4-BE49-F238E27FC236}">
                <a16:creationId xmlns:a16="http://schemas.microsoft.com/office/drawing/2014/main" id="{3B915D63-5419-52BD-1EF9-2379EDC7F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4538663"/>
            <a:ext cx="351790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6" name="Rectangle 59">
            <a:extLst>
              <a:ext uri="{FF2B5EF4-FFF2-40B4-BE49-F238E27FC236}">
                <a16:creationId xmlns:a16="http://schemas.microsoft.com/office/drawing/2014/main" id="{0F9F0ED0-BEA2-C31E-608B-ACB8596C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538663"/>
            <a:ext cx="6350" cy="11112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7" name="Rectangle 60">
            <a:extLst>
              <a:ext uri="{FF2B5EF4-FFF2-40B4-BE49-F238E27FC236}">
                <a16:creationId xmlns:a16="http://schemas.microsoft.com/office/drawing/2014/main" id="{63F047E6-09B9-C268-90AE-CE8839AC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549775"/>
            <a:ext cx="6350" cy="363538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8" name="Rectangle 62">
            <a:extLst>
              <a:ext uri="{FF2B5EF4-FFF2-40B4-BE49-F238E27FC236}">
                <a16:creationId xmlns:a16="http://schemas.microsoft.com/office/drawing/2014/main" id="{F9E25F3F-A0F0-2D95-A90A-29C4C6AB6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549775"/>
            <a:ext cx="6350" cy="363538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59" name="Rectangle 63">
            <a:extLst>
              <a:ext uri="{FF2B5EF4-FFF2-40B4-BE49-F238E27FC236}">
                <a16:creationId xmlns:a16="http://schemas.microsoft.com/office/drawing/2014/main" id="{02EEE0D2-5DD0-4FE6-8960-21B3C3465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937125"/>
            <a:ext cx="441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T2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0" name="Rectangle 64">
            <a:extLst>
              <a:ext uri="{FF2B5EF4-FFF2-40B4-BE49-F238E27FC236}">
                <a16:creationId xmlns:a16="http://schemas.microsoft.com/office/drawing/2014/main" id="{6935D81D-02DC-16EB-8126-A63A8344A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4927600"/>
            <a:ext cx="3908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</a:t>
            </a:r>
            <a:r>
              <a:rPr lang="en-US" altLang="zh-CN" sz="20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Ms. edu. Sw., Ms. fin. Sw.</a:t>
            </a:r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1" name="Rectangle 65">
            <a:extLst>
              <a:ext uri="{FF2B5EF4-FFF2-40B4-BE49-F238E27FC236}">
                <a16:creationId xmlns:a16="http://schemas.microsoft.com/office/drawing/2014/main" id="{0D11F18F-31B2-46FB-7FCF-97A5A3E5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913313"/>
            <a:ext cx="6350" cy="127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2" name="Rectangle 66">
            <a:extLst>
              <a:ext uri="{FF2B5EF4-FFF2-40B4-BE49-F238E27FC236}">
                <a16:creationId xmlns:a16="http://schemas.microsoft.com/office/drawing/2014/main" id="{35A95531-49FD-ACED-1F33-F123126EB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4913313"/>
            <a:ext cx="714375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3" name="Rectangle 68">
            <a:extLst>
              <a:ext uri="{FF2B5EF4-FFF2-40B4-BE49-F238E27FC236}">
                <a16:creationId xmlns:a16="http://schemas.microsoft.com/office/drawing/2014/main" id="{20AAD5D2-5193-AF06-3878-CC1C8605D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4913313"/>
            <a:ext cx="351790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4" name="Rectangle 69">
            <a:extLst>
              <a:ext uri="{FF2B5EF4-FFF2-40B4-BE49-F238E27FC236}">
                <a16:creationId xmlns:a16="http://schemas.microsoft.com/office/drawing/2014/main" id="{165087BE-DB0E-9382-3F56-BC5004DE2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913313"/>
            <a:ext cx="6350" cy="127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5" name="Rectangle 70">
            <a:extLst>
              <a:ext uri="{FF2B5EF4-FFF2-40B4-BE49-F238E27FC236}">
                <a16:creationId xmlns:a16="http://schemas.microsoft.com/office/drawing/2014/main" id="{23D67A75-DC94-AF20-D0F3-9ECAC6534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92601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6" name="Rectangle 72">
            <a:extLst>
              <a:ext uri="{FF2B5EF4-FFF2-40B4-BE49-F238E27FC236}">
                <a16:creationId xmlns:a16="http://schemas.microsoft.com/office/drawing/2014/main" id="{6C12B895-5F8A-AE31-AFD7-38E09281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492601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7" name="Rectangle 73">
            <a:extLst>
              <a:ext uri="{FF2B5EF4-FFF2-40B4-BE49-F238E27FC236}">
                <a16:creationId xmlns:a16="http://schemas.microsoft.com/office/drawing/2014/main" id="{3560EA05-DF02-90DF-0227-7F88B8FE0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311775"/>
            <a:ext cx="4429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T3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8" name="Rectangle 74">
            <a:extLst>
              <a:ext uri="{FF2B5EF4-FFF2-40B4-BE49-F238E27FC236}">
                <a16:creationId xmlns:a16="http://schemas.microsoft.com/office/drawing/2014/main" id="{3D0653C9-DEBF-A2D8-DD1D-3D11F8CC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313" y="5302250"/>
            <a:ext cx="43275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</a:t>
            </a:r>
            <a:r>
              <a:rPr lang="en-US" altLang="zh-CN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Logi. mouse, Ergoway wrist pad</a:t>
            </a:r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69" name="Rectangle 75">
            <a:extLst>
              <a:ext uri="{FF2B5EF4-FFF2-40B4-BE49-F238E27FC236}">
                <a16:creationId xmlns:a16="http://schemas.microsoft.com/office/drawing/2014/main" id="{A11C96BA-8C0F-D7AD-131C-3AEABE1C7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528955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0" name="Rectangle 76">
            <a:extLst>
              <a:ext uri="{FF2B5EF4-FFF2-40B4-BE49-F238E27FC236}">
                <a16:creationId xmlns:a16="http://schemas.microsoft.com/office/drawing/2014/main" id="{E338EC4C-DA1D-88D7-D6D7-3A8018F1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5289550"/>
            <a:ext cx="714375" cy="476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1" name="Rectangle 78">
            <a:extLst>
              <a:ext uri="{FF2B5EF4-FFF2-40B4-BE49-F238E27FC236}">
                <a16:creationId xmlns:a16="http://schemas.microsoft.com/office/drawing/2014/main" id="{0B07418C-1FC2-B9C1-BDD2-9C659E4BD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5289550"/>
            <a:ext cx="3517900" cy="476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2" name="Rectangle 79">
            <a:extLst>
              <a:ext uri="{FF2B5EF4-FFF2-40B4-BE49-F238E27FC236}">
                <a16:creationId xmlns:a16="http://schemas.microsoft.com/office/drawing/2014/main" id="{AABD754E-4C71-AB1D-0AEA-B9841EE3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528955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3" name="Rectangle 80">
            <a:extLst>
              <a:ext uri="{FF2B5EF4-FFF2-40B4-BE49-F238E27FC236}">
                <a16:creationId xmlns:a16="http://schemas.microsoft.com/office/drawing/2014/main" id="{D53023E7-F264-1219-4C22-A5CA5CE5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530066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4" name="Rectangle 82">
            <a:extLst>
              <a:ext uri="{FF2B5EF4-FFF2-40B4-BE49-F238E27FC236}">
                <a16:creationId xmlns:a16="http://schemas.microsoft.com/office/drawing/2014/main" id="{BC51AC56-B3D6-C262-32E6-EB726F09C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530066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5" name="Rectangle 83">
            <a:extLst>
              <a:ext uri="{FF2B5EF4-FFF2-40B4-BE49-F238E27FC236}">
                <a16:creationId xmlns:a16="http://schemas.microsoft.com/office/drawing/2014/main" id="{128CE2FC-B1B9-4CED-D71B-089D1666C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5686425"/>
            <a:ext cx="447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T4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6" name="Rectangle 84">
            <a:extLst>
              <a:ext uri="{FF2B5EF4-FFF2-40B4-BE49-F238E27FC236}">
                <a16:creationId xmlns:a16="http://schemas.microsoft.com/office/drawing/2014/main" id="{A465A391-1E75-0C21-7DBF-04976058C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748338"/>
            <a:ext cx="2879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{IBM D/C, Ms. Fin. Sw.}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7" name="Rectangle 85">
            <a:extLst>
              <a:ext uri="{FF2B5EF4-FFF2-40B4-BE49-F238E27FC236}">
                <a16:creationId xmlns:a16="http://schemas.microsoft.com/office/drawing/2014/main" id="{8C8733EB-101D-EFA8-41DD-54A40AAB6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566420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8" name="Rectangle 86">
            <a:extLst>
              <a:ext uri="{FF2B5EF4-FFF2-40B4-BE49-F238E27FC236}">
                <a16:creationId xmlns:a16="http://schemas.microsoft.com/office/drawing/2014/main" id="{0A2C1CA2-613E-7607-DB6D-B9DE0BDAC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5664200"/>
            <a:ext cx="714375" cy="476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79" name="Rectangle 88">
            <a:extLst>
              <a:ext uri="{FF2B5EF4-FFF2-40B4-BE49-F238E27FC236}">
                <a16:creationId xmlns:a16="http://schemas.microsoft.com/office/drawing/2014/main" id="{B5F1FD1C-B32A-BAB0-452E-D98FE2E2A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5664200"/>
            <a:ext cx="3517900" cy="476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0" name="Rectangle 89">
            <a:extLst>
              <a:ext uri="{FF2B5EF4-FFF2-40B4-BE49-F238E27FC236}">
                <a16:creationId xmlns:a16="http://schemas.microsoft.com/office/drawing/2014/main" id="{762CE1CB-3771-674D-A948-7E1BAE4C9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566420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1" name="Rectangle 90">
            <a:extLst>
              <a:ext uri="{FF2B5EF4-FFF2-40B4-BE49-F238E27FC236}">
                <a16:creationId xmlns:a16="http://schemas.microsoft.com/office/drawing/2014/main" id="{2F109C4A-6A3E-6DD9-D272-3CAFDC3AF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567531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2" name="Rectangle 92">
            <a:extLst>
              <a:ext uri="{FF2B5EF4-FFF2-40B4-BE49-F238E27FC236}">
                <a16:creationId xmlns:a16="http://schemas.microsoft.com/office/drawing/2014/main" id="{8195482C-2D6F-FD6E-F522-AC053BEC0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567531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3" name="Rectangle 93">
            <a:extLst>
              <a:ext uri="{FF2B5EF4-FFF2-40B4-BE49-F238E27FC236}">
                <a16:creationId xmlns:a16="http://schemas.microsoft.com/office/drawing/2014/main" id="{04C5DA3E-BAE5-A652-1E5F-50B6DD56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813" y="6061075"/>
            <a:ext cx="4460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5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T5</a:t>
            </a:r>
            <a:endParaRPr lang="en-US" altLang="zh-CN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4" name="Rectangle 94">
            <a:extLst>
              <a:ext uri="{FF2B5EF4-FFF2-40B4-BE49-F238E27FC236}">
                <a16:creationId xmlns:a16="http://schemas.microsoft.com/office/drawing/2014/main" id="{350A4F38-7764-46E8-25E3-E9777626D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5" y="6061075"/>
            <a:ext cx="1347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0">
                <a:solidFill>
                  <a:srgbClr val="0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{IBM D/C}</a:t>
            </a:r>
            <a:endParaRPr lang="en-US" altLang="zh-CN" sz="20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5" name="Rectangle 95">
            <a:extLst>
              <a:ext uri="{FF2B5EF4-FFF2-40B4-BE49-F238E27FC236}">
                <a16:creationId xmlns:a16="http://schemas.microsoft.com/office/drawing/2014/main" id="{0E8DE412-2012-D762-4ED8-CE94BBFFF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603885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6" name="Rectangle 96">
            <a:extLst>
              <a:ext uri="{FF2B5EF4-FFF2-40B4-BE49-F238E27FC236}">
                <a16:creationId xmlns:a16="http://schemas.microsoft.com/office/drawing/2014/main" id="{665CA4DA-82FF-8983-68B8-D57E0E430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6038850"/>
            <a:ext cx="714375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7" name="Rectangle 98">
            <a:extLst>
              <a:ext uri="{FF2B5EF4-FFF2-40B4-BE49-F238E27FC236}">
                <a16:creationId xmlns:a16="http://schemas.microsoft.com/office/drawing/2014/main" id="{81840EB7-07FE-E27C-4765-1E365E32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6038850"/>
            <a:ext cx="351790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8" name="Rectangle 99">
            <a:extLst>
              <a:ext uri="{FF2B5EF4-FFF2-40B4-BE49-F238E27FC236}">
                <a16:creationId xmlns:a16="http://schemas.microsoft.com/office/drawing/2014/main" id="{B8E23F84-A3FF-6139-1078-7D093E424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6038850"/>
            <a:ext cx="6350" cy="1111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89" name="Rectangle 100">
            <a:extLst>
              <a:ext uri="{FF2B5EF4-FFF2-40B4-BE49-F238E27FC236}">
                <a16:creationId xmlns:a16="http://schemas.microsoft.com/office/drawing/2014/main" id="{E5DC7535-28D8-8071-B349-1C6CEDF4D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604996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0" name="Rectangle 101">
            <a:extLst>
              <a:ext uri="{FF2B5EF4-FFF2-40B4-BE49-F238E27FC236}">
                <a16:creationId xmlns:a16="http://schemas.microsoft.com/office/drawing/2014/main" id="{77A86A4D-1EF0-BB2F-DA24-5171326BD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64135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1" name="Rectangle 102">
            <a:extLst>
              <a:ext uri="{FF2B5EF4-FFF2-40B4-BE49-F238E27FC236}">
                <a16:creationId xmlns:a16="http://schemas.microsoft.com/office/drawing/2014/main" id="{9ACCE153-8D83-1609-1CA3-91C706FF0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64135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2" name="Rectangle 103">
            <a:extLst>
              <a:ext uri="{FF2B5EF4-FFF2-40B4-BE49-F238E27FC236}">
                <a16:creationId xmlns:a16="http://schemas.microsoft.com/office/drawing/2014/main" id="{716319D3-EC26-125B-F16E-DE793A1D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6413500"/>
            <a:ext cx="714375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3" name="Rectangle 106">
            <a:extLst>
              <a:ext uri="{FF2B5EF4-FFF2-40B4-BE49-F238E27FC236}">
                <a16:creationId xmlns:a16="http://schemas.microsoft.com/office/drawing/2014/main" id="{C52D484B-D58A-CB3B-66D8-451668FD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6413500"/>
            <a:ext cx="351790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4" name="Rectangle 107">
            <a:extLst>
              <a:ext uri="{FF2B5EF4-FFF2-40B4-BE49-F238E27FC236}">
                <a16:creationId xmlns:a16="http://schemas.microsoft.com/office/drawing/2014/main" id="{7235A591-5E1F-B9E8-B99F-B8A661144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6049963"/>
            <a:ext cx="6350" cy="3635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5" name="Rectangle 108">
            <a:extLst>
              <a:ext uri="{FF2B5EF4-FFF2-40B4-BE49-F238E27FC236}">
                <a16:creationId xmlns:a16="http://schemas.microsoft.com/office/drawing/2014/main" id="{0D7447D1-ABAD-9F66-8A77-F9A1B99CC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64135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1196" name="Rectangle 109">
            <a:extLst>
              <a:ext uri="{FF2B5EF4-FFF2-40B4-BE49-F238E27FC236}">
                <a16:creationId xmlns:a16="http://schemas.microsoft.com/office/drawing/2014/main" id="{0E5DDCDB-DAD8-195E-FD60-6D0803E2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64135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>
            <a:extLst>
              <a:ext uri="{FF2B5EF4-FFF2-40B4-BE49-F238E27FC236}">
                <a16:creationId xmlns:a16="http://schemas.microsoft.com/office/drawing/2014/main" id="{85998B05-D019-9C10-5014-D306725088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4525963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在适当的等级挖掘出来的数据项间的关联规则可能是非常有用的</a:t>
            </a: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事务数据库中的数据也是根据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维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和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概念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分层来进行储存的</a:t>
            </a:r>
          </a:p>
          <a:p>
            <a:pPr lvl="1"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这为从事务数据库中挖掘不同层次的关联规则提供了可能。</a:t>
            </a: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在多个抽象层挖掘关联规则，并在不同的抽象层进行转化，是数据挖掘系统应该提供的能力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8ED7E9-3C99-8B19-735C-2CF1C5573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>
            <a:extLst>
              <a:ext uri="{FF2B5EF4-FFF2-40B4-BE49-F238E27FC236}">
                <a16:creationId xmlns:a16="http://schemas.microsoft.com/office/drawing/2014/main" id="{3B53E84A-5048-B320-32E2-A3DF2BA4EE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4525962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多层关联规则的挖掘还是使用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置信度－支持度框架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，可以采用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自顶向下策略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概念分层中，一个节点的支持度肯定不小于该节点的任何子节点的支持度（为什么？）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由概念层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开始向下，到较低的更特定的概念层，对每个概念层的频繁项计算累加计数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每一层的关联规则挖掘可以使用</a:t>
            </a:r>
            <a:r>
              <a:rPr lang="en-US" altLang="zh-CN" sz="24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等多种方法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例如：</a:t>
            </a:r>
          </a:p>
          <a:p>
            <a:pPr marL="1196975" lvl="2" indent="-342900" eaLnBrk="1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先找高层的关联规则：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computer -&gt; printer [20%, 60%]</a:t>
            </a:r>
          </a:p>
          <a:p>
            <a:pPr marL="1196975" lvl="2" indent="-342900" eaLnBrk="1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再找较低层的关联规则：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laptop -&gt; color printer [10%, 50%]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CE7D26-C2C3-A01D-833B-F3E03198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>
            <a:extLst>
              <a:ext uri="{FF2B5EF4-FFF2-40B4-BE49-F238E27FC236}">
                <a16:creationId xmlns:a16="http://schemas.microsoft.com/office/drawing/2014/main" id="{366CA7F4-AB80-0163-69FA-19200B1CD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1138"/>
            <a:ext cx="8229600" cy="4525962"/>
          </a:xfr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一致支持度：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对所有层都使用一致的最小支持度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优点：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搜索时容易采用优化策略，即一个项如果不满足最小支持度，它的所有子项都可以不用搜索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缺点：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最小支持度值设置困难</a:t>
            </a:r>
          </a:p>
          <a:p>
            <a:pPr marL="1196975" lvl="2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太高：将丢掉出现在较低抽象层中有意义的关联规则</a:t>
            </a:r>
          </a:p>
          <a:p>
            <a:pPr marL="1196975" lvl="2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太低：会在较高层产生太多的无兴趣的规则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179046-6AF6-6918-65B9-837C1175B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77EECD98-B6BF-C100-FE02-48F915B90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24744"/>
            <a:ext cx="8353425" cy="4104456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布尔型与数值型关联规则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基于要处理的数据类型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)</a:t>
            </a:r>
          </a:p>
          <a:p>
            <a:pPr lvl="1" eaLnBrk="1" hangingPunct="1">
              <a:lnSpc>
                <a:spcPct val="14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buys(x, “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SQLServer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”) ^ buys(x, “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DMBook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”) → buys(x, “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DBMiner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”) [0.2%, 60%]</a:t>
            </a:r>
          </a:p>
          <a:p>
            <a:pPr lvl="1" eaLnBrk="1" hangingPunct="1">
              <a:lnSpc>
                <a:spcPct val="14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age(x, “30..39”) ^ income(x, “42..48K”) → buys(x, “PC”) [1%, 75%]</a:t>
            </a: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单维与多维关联规则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40000"/>
              </a:lnSpc>
              <a:spcBef>
                <a:spcPts val="6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单层与多层关联规则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4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What brands of beers are associated with what brands of diapers?</a:t>
            </a:r>
          </a:p>
        </p:txBody>
      </p:sp>
      <p:sp>
        <p:nvSpPr>
          <p:cNvPr id="31747" name="Rectangle 6">
            <a:extLst>
              <a:ext uri="{FF2B5EF4-FFF2-40B4-BE49-F238E27FC236}">
                <a16:creationId xmlns:a16="http://schemas.microsoft.com/office/drawing/2014/main" id="{B693AB6D-5F72-3FA8-B14E-4E0F2E03FD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>
            <a:extLst>
              <a:ext uri="{FF2B5EF4-FFF2-40B4-BE49-F238E27FC236}">
                <a16:creationId xmlns:a16="http://schemas.microsoft.com/office/drawing/2014/main" id="{3BC33295-478D-504C-4BE5-381A8B62D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273175"/>
            <a:ext cx="433705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使用递减支持度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，可以解决使用一致支持度时在最小支持度值上设定的困难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递减支持度：</a:t>
            </a:r>
            <a:r>
              <a:rPr lang="zh-CN" altLang="en-US" sz="2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在较低层使用递减的最小支持度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每一层都有自己的一个独立的最小支持度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抽象层越低，对应的最小支持度越小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EB9649C-28D0-8B13-5CED-4C7C0E0E04F5}"/>
              </a:ext>
            </a:extLst>
          </p:cNvPr>
          <p:cNvGraphicFramePr/>
          <p:nvPr/>
        </p:nvGraphicFramePr>
        <p:xfrm>
          <a:off x="5353050" y="2437284"/>
          <a:ext cx="3611438" cy="265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9332" name="Text Box 11">
            <a:extLst>
              <a:ext uri="{FF2B5EF4-FFF2-40B4-BE49-F238E27FC236}">
                <a16:creationId xmlns:a16="http://schemas.microsoft.com/office/drawing/2014/main" id="{6AF47A6D-5318-30CB-6D25-20EECC4FC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538538"/>
            <a:ext cx="1871662" cy="369887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min_sup = 5%</a:t>
            </a:r>
          </a:p>
        </p:txBody>
      </p:sp>
      <p:sp>
        <p:nvSpPr>
          <p:cNvPr id="99333" name="Text Box 12">
            <a:extLst>
              <a:ext uri="{FF2B5EF4-FFF2-40B4-BE49-F238E27FC236}">
                <a16:creationId xmlns:a16="http://schemas.microsoft.com/office/drawing/2014/main" id="{FF04F619-0533-3CF2-0B30-0D9AE1DD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4841875"/>
            <a:ext cx="1871663" cy="3698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min_sup = 5%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D8018099-8F72-B10B-6B37-73935195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4841875"/>
            <a:ext cx="1871663" cy="3698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1800" b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min_sup = </a:t>
            </a:r>
            <a:r>
              <a:rPr lang="en-US" altLang="zh-CN" sz="1800" b="0">
                <a:solidFill>
                  <a:srgbClr val="CC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3%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E70E05D-0652-76E7-64B7-23A2DAA94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>
            <a:extLst>
              <a:ext uri="{FF2B5EF4-FFF2-40B4-BE49-F238E27FC236}">
                <a16:creationId xmlns:a16="http://schemas.microsoft.com/office/drawing/2014/main" id="{6D9B156B-B27C-6556-BBDD-EA04754B19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1138"/>
            <a:ext cx="8229600" cy="4525962"/>
          </a:xfr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——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基于分组的支持度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用户和专家清楚哪些分组比其他分组更加重要，在挖掘多层关联规则时，使用用户指定的基于项或者基于分组的最小支持度阈值</a:t>
            </a: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1196975" lvl="2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E.g. 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laptop_computer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或者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flash_drives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设置特别低的支持度阈值，以便特别关注这类商品的管理模式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BDC93F0-FD47-D487-2A2B-79CC8EC22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5">
            <a:extLst>
              <a:ext uri="{FF2B5EF4-FFF2-40B4-BE49-F238E27FC236}">
                <a16:creationId xmlns:a16="http://schemas.microsoft.com/office/drawing/2014/main" id="{41B07670-95EB-1A8A-8A4E-09D575049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590800"/>
          <a:ext cx="7643813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5" name="Document" r:id="rId4" imgW="5630037" imgH="2685669" progId="Word.Document.8">
                  <p:embed/>
                </p:oleObj>
              </mc:Choice>
              <mc:Fallback>
                <p:oleObj name="Document" r:id="rId4" imgW="5630037" imgH="268566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7643813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7" name="Text Box 6">
            <a:extLst>
              <a:ext uri="{FF2B5EF4-FFF2-40B4-BE49-F238E27FC236}">
                <a16:creationId xmlns:a16="http://schemas.microsoft.com/office/drawing/2014/main" id="{A7A8006D-F23A-44C3-8FF2-B857143C0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1676400"/>
            <a:ext cx="55943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Hierarchy-information encoded </a:t>
            </a:r>
          </a:p>
          <a:p>
            <a:pPr algn="ctr" eaLnBrk="1" hangingPunct="1"/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transaction table: T[1]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3E989F2-F33B-801F-DE5F-E94B987AF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A632B3B9-5701-B47C-8BDD-240EC9F29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1508125"/>
            <a:ext cx="5867400" cy="4000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minsup[1] = 4</a:t>
            </a: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C446B6C4-1B53-5358-DB1E-C26A96635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2422525"/>
            <a:ext cx="37036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Level-1 large 1-itemsets: L[1, 1]</a:t>
            </a:r>
          </a:p>
        </p:txBody>
      </p:sp>
      <p:graphicFrame>
        <p:nvGraphicFramePr>
          <p:cNvPr id="105476" name="Object 4">
            <a:extLst>
              <a:ext uri="{FF2B5EF4-FFF2-40B4-BE49-F238E27FC236}">
                <a16:creationId xmlns:a16="http://schemas.microsoft.com/office/drawing/2014/main" id="{78463034-3B16-E637-F54D-ECE7549514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00407"/>
              </p:ext>
            </p:extLst>
          </p:nvPr>
        </p:nvGraphicFramePr>
        <p:xfrm>
          <a:off x="608013" y="2571574"/>
          <a:ext cx="563086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6" name="Document" r:id="rId4" imgW="5630037" imgH="1047750" progId="Word.Document.8">
                  <p:embed/>
                </p:oleObj>
              </mc:Choice>
              <mc:Fallback>
                <p:oleObj name="Document" r:id="rId4" imgW="5630037" imgH="104775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571574"/>
                        <a:ext cx="5630862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7" name="Text Box 5">
            <a:extLst>
              <a:ext uri="{FF2B5EF4-FFF2-40B4-BE49-F238E27FC236}">
                <a16:creationId xmlns:a16="http://schemas.microsoft.com/office/drawing/2014/main" id="{0EA2D203-46F4-394D-FCA4-9A3FFAE65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2429493"/>
            <a:ext cx="3719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Level-1 large 2-itemsets: L[1, 2]</a:t>
            </a:r>
          </a:p>
        </p:txBody>
      </p:sp>
      <p:graphicFrame>
        <p:nvGraphicFramePr>
          <p:cNvPr id="105478" name="Object 7">
            <a:extLst>
              <a:ext uri="{FF2B5EF4-FFF2-40B4-BE49-F238E27FC236}">
                <a16:creationId xmlns:a16="http://schemas.microsoft.com/office/drawing/2014/main" id="{1B437299-4B22-A375-0A51-FF4367C89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871583"/>
              </p:ext>
            </p:extLst>
          </p:nvPr>
        </p:nvGraphicFramePr>
        <p:xfrm>
          <a:off x="671538" y="4496594"/>
          <a:ext cx="5630862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7" name="Document" r:id="rId6" imgW="5630037" imgH="1890903" progId="Word.Document.8">
                  <p:embed/>
                </p:oleObj>
              </mc:Choice>
              <mc:Fallback>
                <p:oleObj name="Document" r:id="rId6" imgW="5630037" imgH="189090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38" y="4496594"/>
                        <a:ext cx="5630862" cy="210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8">
            <a:extLst>
              <a:ext uri="{FF2B5EF4-FFF2-40B4-BE49-F238E27FC236}">
                <a16:creationId xmlns:a16="http://schemas.microsoft.com/office/drawing/2014/main" id="{7F39B2C4-AEA6-93D6-DF4D-0021B5A38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327525"/>
            <a:ext cx="34591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Filtered transaction table: T[2]</a:t>
            </a:r>
          </a:p>
        </p:txBody>
      </p:sp>
      <p:grpSp>
        <p:nvGrpSpPr>
          <p:cNvPr id="105480" name="Group 17">
            <a:extLst>
              <a:ext uri="{FF2B5EF4-FFF2-40B4-BE49-F238E27FC236}">
                <a16:creationId xmlns:a16="http://schemas.microsoft.com/office/drawing/2014/main" id="{134A1C7C-1572-FE08-D4DF-FDDF61456C57}"/>
              </a:ext>
            </a:extLst>
          </p:cNvPr>
          <p:cNvGrpSpPr>
            <a:grpSpLocks/>
          </p:cNvGrpSpPr>
          <p:nvPr/>
        </p:nvGrpSpPr>
        <p:grpSpPr bwMode="auto">
          <a:xfrm>
            <a:off x="4189413" y="2017713"/>
            <a:ext cx="382587" cy="431800"/>
            <a:chOff x="4440" y="2352"/>
            <a:chExt cx="241" cy="272"/>
          </a:xfrm>
        </p:grpSpPr>
        <p:sp>
          <p:nvSpPr>
            <p:cNvPr id="105490" name="Oval 12">
              <a:extLst>
                <a:ext uri="{FF2B5EF4-FFF2-40B4-BE49-F238E27FC236}">
                  <a16:creationId xmlns:a16="http://schemas.microsoft.com/office/drawing/2014/main" id="{A0B3DDA8-3277-3BDE-3D7A-F8A9B41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38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F51CCD5-B89E-5B87-51D8-F4A433236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" y="2352"/>
              <a:ext cx="222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1557A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Calibri" pitchFamily="34" charset="0"/>
                </a:rPr>
                <a:t>3</a:t>
              </a:r>
            </a:p>
          </p:txBody>
        </p:sp>
      </p:grpSp>
      <p:grpSp>
        <p:nvGrpSpPr>
          <p:cNvPr id="105481" name="Group 18">
            <a:extLst>
              <a:ext uri="{FF2B5EF4-FFF2-40B4-BE49-F238E27FC236}">
                <a16:creationId xmlns:a16="http://schemas.microsoft.com/office/drawing/2014/main" id="{7BA0C1AC-3669-3EFD-F6EB-5626E779D6FF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3794125"/>
            <a:ext cx="381000" cy="444500"/>
            <a:chOff x="4040" y="1968"/>
            <a:chExt cx="240" cy="280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69DA0BBD-2901-E605-22CC-34F779E81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5" y="1968"/>
              <a:ext cx="221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1557A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Calibri" pitchFamily="34" charset="0"/>
                </a:rPr>
                <a:t>2</a:t>
              </a:r>
            </a:p>
          </p:txBody>
        </p:sp>
        <p:sp>
          <p:nvSpPr>
            <p:cNvPr id="105489" name="Oval 15">
              <a:extLst>
                <a:ext uri="{FF2B5EF4-FFF2-40B4-BE49-F238E27FC236}">
                  <a16:creationId xmlns:a16="http://schemas.microsoft.com/office/drawing/2014/main" id="{42B4B4BB-D5C1-C773-4EAD-8B1BEA685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00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5482" name="Group 19">
            <a:extLst>
              <a:ext uri="{FF2B5EF4-FFF2-40B4-BE49-F238E27FC236}">
                <a16:creationId xmlns:a16="http://schemas.microsoft.com/office/drawing/2014/main" id="{A2FD75F1-04FF-F7C8-F4C1-967A84235433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1965325"/>
            <a:ext cx="381000" cy="431800"/>
            <a:chOff x="3912" y="2688"/>
            <a:chExt cx="240" cy="272"/>
          </a:xfrm>
        </p:grpSpPr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28E48C7C-91FA-5B03-E784-3669EBE00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4" y="2688"/>
              <a:ext cx="215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1557A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Calibri" pitchFamily="34" charset="0"/>
                </a:rPr>
                <a:t>1</a:t>
              </a:r>
            </a:p>
          </p:txBody>
        </p:sp>
        <p:sp>
          <p:nvSpPr>
            <p:cNvPr id="105487" name="Oval 16">
              <a:extLst>
                <a:ext uri="{FF2B5EF4-FFF2-40B4-BE49-F238E27FC236}">
                  <a16:creationId xmlns:a16="http://schemas.microsoft.com/office/drawing/2014/main" id="{012D0C32-3A88-509D-C80D-56EA39E4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27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105483" name="Text Box 20">
            <a:extLst>
              <a:ext uri="{FF2B5EF4-FFF2-40B4-BE49-F238E27FC236}">
                <a16:creationId xmlns:a16="http://schemas.microsoft.com/office/drawing/2014/main" id="{8C3E37D8-47EB-9DE3-FF3E-0C1B8C873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344" y="4274059"/>
            <a:ext cx="3640460" cy="19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L[1,1] is used to filter: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(1) any item which is not large in a transaction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(2) the transactions in T[1] which contain only small items</a:t>
            </a:r>
          </a:p>
        </p:txBody>
      </p:sp>
      <p:sp>
        <p:nvSpPr>
          <p:cNvPr id="105484" name="Text Box 21">
            <a:extLst>
              <a:ext uri="{FF2B5EF4-FFF2-40B4-BE49-F238E27FC236}">
                <a16:creationId xmlns:a16="http://schemas.microsoft.com/office/drawing/2014/main" id="{8F40C039-E5AD-06AE-B550-9697099FD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238" y="2973388"/>
            <a:ext cx="24145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 Use L[1,1] and T[2]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4042027-6A77-2625-6691-C3D5AC3D2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C59690D8-147C-25A3-D23E-D539D5B66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12913"/>
            <a:ext cx="7910512" cy="3079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minsup[2] = 3</a:t>
            </a:r>
          </a:p>
        </p:txBody>
      </p:sp>
      <p:graphicFrame>
        <p:nvGraphicFramePr>
          <p:cNvPr id="107523" name="Object 3">
            <a:extLst>
              <a:ext uri="{FF2B5EF4-FFF2-40B4-BE49-F238E27FC236}">
                <a16:creationId xmlns:a16="http://schemas.microsoft.com/office/drawing/2014/main" id="{BA0F5AA6-9C36-DAD3-BF35-63AEE7DD9E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26094"/>
              </p:ext>
            </p:extLst>
          </p:nvPr>
        </p:nvGraphicFramePr>
        <p:xfrm>
          <a:off x="699096" y="2566988"/>
          <a:ext cx="6494462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9" name="Document" r:id="rId4" imgW="5630037" imgH="1469136" progId="Word.Document.8">
                  <p:embed/>
                </p:oleObj>
              </mc:Choice>
              <mc:Fallback>
                <p:oleObj name="Document" r:id="rId4" imgW="5630037" imgH="14691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6" y="2566988"/>
                        <a:ext cx="6494462" cy="169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>
            <a:extLst>
              <a:ext uri="{FF2B5EF4-FFF2-40B4-BE49-F238E27FC236}">
                <a16:creationId xmlns:a16="http://schemas.microsoft.com/office/drawing/2014/main" id="{8675D65D-A743-5502-FA3B-A4AC2C926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60575"/>
            <a:ext cx="2668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Level-2 large 1-itemsets: </a:t>
            </a:r>
          </a:p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L[2, 1] </a:t>
            </a:r>
            <a:r>
              <a:rPr lang="en-US" altLang="zh-CN" sz="1400" b="0" baseline="30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(Note 1)</a:t>
            </a:r>
            <a:endParaRPr lang="en-US" altLang="zh-CN" sz="1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07525" name="Object 5">
            <a:extLst>
              <a:ext uri="{FF2B5EF4-FFF2-40B4-BE49-F238E27FC236}">
                <a16:creationId xmlns:a16="http://schemas.microsoft.com/office/drawing/2014/main" id="{9F9EAB3B-90C4-E9D7-DEA5-56C0980CF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76261"/>
              </p:ext>
            </p:extLst>
          </p:nvPr>
        </p:nvGraphicFramePr>
        <p:xfrm>
          <a:off x="2843808" y="2584450"/>
          <a:ext cx="64944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0" name="Document" r:id="rId6" imgW="5630037" imgH="1680210" progId="Word.Document.8">
                  <p:embed/>
                </p:oleObj>
              </mc:Choice>
              <mc:Fallback>
                <p:oleObj name="Document" r:id="rId6" imgW="5630037" imgH="168021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584450"/>
                        <a:ext cx="6494463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>
            <a:extLst>
              <a:ext uri="{FF2B5EF4-FFF2-40B4-BE49-F238E27FC236}">
                <a16:creationId xmlns:a16="http://schemas.microsoft.com/office/drawing/2014/main" id="{87C9F2CF-EFB7-8AC5-410E-A0225216A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588" y="2073275"/>
            <a:ext cx="2674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Level-2 large 2-itemsets: </a:t>
            </a:r>
          </a:p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L[2, 2] </a:t>
            </a:r>
            <a:r>
              <a:rPr lang="en-US" altLang="zh-CN" sz="1400" b="0" baseline="30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(Note 2)</a:t>
            </a:r>
          </a:p>
        </p:txBody>
      </p:sp>
      <p:sp>
        <p:nvSpPr>
          <p:cNvPr id="107527" name="Text Box 8">
            <a:extLst>
              <a:ext uri="{FF2B5EF4-FFF2-40B4-BE49-F238E27FC236}">
                <a16:creationId xmlns:a16="http://schemas.microsoft.com/office/drawing/2014/main" id="{82F4E223-5072-14D7-B33D-54F638A78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50" y="2093913"/>
            <a:ext cx="2674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Level-2 large 3-itemsets: </a:t>
            </a:r>
          </a:p>
          <a:p>
            <a:pPr algn="ctr" eaLnBrk="1" hangingPunct="1"/>
            <a:r>
              <a:rPr lang="en-US" altLang="zh-CN" sz="1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L[2, 3] </a:t>
            </a:r>
            <a:r>
              <a:rPr lang="en-US" altLang="zh-CN" sz="1400" b="0" baseline="30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(Note 3)</a:t>
            </a:r>
          </a:p>
        </p:txBody>
      </p:sp>
      <p:graphicFrame>
        <p:nvGraphicFramePr>
          <p:cNvPr id="107534" name="对象 1">
            <a:extLst>
              <a:ext uri="{FF2B5EF4-FFF2-40B4-BE49-F238E27FC236}">
                <a16:creationId xmlns:a16="http://schemas.microsoft.com/office/drawing/2014/main" id="{5FD9EE6F-E5DC-D466-05A4-2ECC4E2A5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812679"/>
              </p:ext>
            </p:extLst>
          </p:nvPr>
        </p:nvGraphicFramePr>
        <p:xfrm>
          <a:off x="5292081" y="2852936"/>
          <a:ext cx="64087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1" name="Document" r:id="rId8" imgW="5630037" imgH="784860" progId="Word.Document.8">
                  <p:embed/>
                </p:oleObj>
              </mc:Choice>
              <mc:Fallback>
                <p:oleObj name="Document" r:id="rId8" imgW="5630037" imgH="784860" progId="Word.Document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1" y="2852936"/>
                        <a:ext cx="640871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F6ADBF6D-A155-840D-4D3A-CAE89CCCA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44C9AE8E-3099-4F57-8617-C77DC6440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741477"/>
              </p:ext>
            </p:extLst>
          </p:nvPr>
        </p:nvGraphicFramePr>
        <p:xfrm>
          <a:off x="671538" y="4496594"/>
          <a:ext cx="5630862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2" name="Document" r:id="rId10" imgW="5631328" imgH="1890716" progId="Word.Document.8">
                  <p:embed/>
                </p:oleObj>
              </mc:Choice>
              <mc:Fallback>
                <p:oleObj name="Document" r:id="rId10" imgW="5631328" imgH="1890716" progId="Word.Document.8">
                  <p:embed/>
                  <p:pic>
                    <p:nvPicPr>
                      <p:cNvPr id="105478" name="Object 7">
                        <a:extLst>
                          <a:ext uri="{FF2B5EF4-FFF2-40B4-BE49-F238E27FC236}">
                            <a16:creationId xmlns:a16="http://schemas.microsoft.com/office/drawing/2014/main" id="{1B437299-4B22-A375-0A51-FF4367C892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38" y="4496594"/>
                        <a:ext cx="5630862" cy="210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>
            <a:extLst>
              <a:ext uri="{FF2B5EF4-FFF2-40B4-BE49-F238E27FC236}">
                <a16:creationId xmlns:a16="http://schemas.microsoft.com/office/drawing/2014/main" id="{EAC82D6E-D4DF-41FF-D511-59883A7B5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593850"/>
            <a:ext cx="5867400" cy="4000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minsup[3] = 3</a:t>
            </a:r>
          </a:p>
        </p:txBody>
      </p:sp>
      <p:graphicFrame>
        <p:nvGraphicFramePr>
          <p:cNvPr id="109571" name="Object 3">
            <a:extLst>
              <a:ext uri="{FF2B5EF4-FFF2-40B4-BE49-F238E27FC236}">
                <a16:creationId xmlns:a16="http://schemas.microsoft.com/office/drawing/2014/main" id="{09FCCD6B-960A-5D08-5DCF-896F5B519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0775" y="2692400"/>
          <a:ext cx="64754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7" name="Document" r:id="rId4" imgW="5630037" imgH="1258443" progId="Word.Document.8">
                  <p:embed/>
                </p:oleObj>
              </mc:Choice>
              <mc:Fallback>
                <p:oleObj name="Document" r:id="rId4" imgW="5630037" imgH="125844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692400"/>
                        <a:ext cx="64754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Text Box 4">
            <a:extLst>
              <a:ext uri="{FF2B5EF4-FFF2-40B4-BE49-F238E27FC236}">
                <a16:creationId xmlns:a16="http://schemas.microsoft.com/office/drawing/2014/main" id="{71501CFC-9A5C-01DE-F54C-BAA93DA2C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205038"/>
            <a:ext cx="344646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Level-3  large 1-itemsets: </a:t>
            </a:r>
          </a:p>
          <a:p>
            <a:pPr algn="ctr" eaLnBrk="1" hangingPunct="1"/>
            <a:r>
              <a:rPr lang="en-US" altLang="zh-CN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L[3, 1] </a:t>
            </a:r>
            <a:r>
              <a:rPr lang="en-US" altLang="zh-CN" b="0" baseline="300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(Note 1)</a:t>
            </a:r>
          </a:p>
        </p:txBody>
      </p:sp>
      <p:graphicFrame>
        <p:nvGraphicFramePr>
          <p:cNvPr id="109573" name="Object 5">
            <a:extLst>
              <a:ext uri="{FF2B5EF4-FFF2-40B4-BE49-F238E27FC236}">
                <a16:creationId xmlns:a16="http://schemas.microsoft.com/office/drawing/2014/main" id="{C650D43D-87A5-D8F9-DD30-AB991852B3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0988" y="2692400"/>
          <a:ext cx="6894512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8" name="Document" r:id="rId6" imgW="5630037" imgH="836676" progId="Word.Document.8">
                  <p:embed/>
                </p:oleObj>
              </mc:Choice>
              <mc:Fallback>
                <p:oleObj name="Document" r:id="rId6" imgW="5630037" imgH="83667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88" y="2692400"/>
                        <a:ext cx="6894512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Text Box 6">
            <a:extLst>
              <a:ext uri="{FF2B5EF4-FFF2-40B4-BE49-F238E27FC236}">
                <a16:creationId xmlns:a16="http://schemas.microsoft.com/office/drawing/2014/main" id="{5817495A-93DC-5FA7-23AD-42C6BD12A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278063"/>
            <a:ext cx="34528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Level-3  large 2-itemsets: </a:t>
            </a:r>
          </a:p>
          <a:p>
            <a:pPr algn="ctr" eaLnBrk="1" hangingPunct="1"/>
            <a:r>
              <a:rPr lang="en-US" altLang="zh-CN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L[3, 2]</a:t>
            </a:r>
            <a:endParaRPr lang="en-US" altLang="zh-CN" b="0" baseline="3000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FA9816F-1894-6773-F556-AE1B85331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3.3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多层关联规则挖掘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3279DBAE-7800-4C2C-82E6-08C4330EB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470466"/>
              </p:ext>
            </p:extLst>
          </p:nvPr>
        </p:nvGraphicFramePr>
        <p:xfrm>
          <a:off x="671538" y="4496594"/>
          <a:ext cx="5630862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9" name="Document" r:id="rId8" imgW="5631328" imgH="1890716" progId="Word.Document.8">
                  <p:embed/>
                </p:oleObj>
              </mc:Choice>
              <mc:Fallback>
                <p:oleObj name="Document" r:id="rId8" imgW="5631328" imgH="1890716" progId="Word.Document.8">
                  <p:embed/>
                  <p:pic>
                    <p:nvPicPr>
                      <p:cNvPr id="10" name="Object 7">
                        <a:extLst>
                          <a:ext uri="{FF2B5EF4-FFF2-40B4-BE49-F238E27FC236}">
                            <a16:creationId xmlns:a16="http://schemas.microsoft.com/office/drawing/2014/main" id="{44C9AE8E-3099-4F57-8617-C77DC6440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38" y="4496594"/>
                        <a:ext cx="5630862" cy="210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6">
            <a:extLst>
              <a:ext uri="{FF2B5EF4-FFF2-40B4-BE49-F238E27FC236}">
                <a16:creationId xmlns:a16="http://schemas.microsoft.com/office/drawing/2014/main" id="{5ED174DD-90B7-B8E9-E5B7-BBA2349B17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本章内容</a:t>
            </a:r>
          </a:p>
        </p:txBody>
      </p:sp>
      <p:sp>
        <p:nvSpPr>
          <p:cNvPr id="111619" name="Rectangle 7">
            <a:extLst>
              <a:ext uri="{FF2B5EF4-FFF2-40B4-BE49-F238E27FC236}">
                <a16:creationId xmlns:a16="http://schemas.microsoft.com/office/drawing/2014/main" id="{0B398BEF-E527-C3EC-8A57-731D03875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80338" cy="30241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3.1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关联规则挖掘的基本概念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3.2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由事务数据库挖掘单维布尔关联规则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3.3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多层关联规则挖掘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3.4  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多维关联规则</a:t>
            </a:r>
            <a:r>
              <a:rPr lang="zh-CN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挖掘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3.5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关联规则、相关性、因果关系的区别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6">
            <a:extLst>
              <a:ext uri="{FF2B5EF4-FFF2-40B4-BE49-F238E27FC236}">
                <a16:creationId xmlns:a16="http://schemas.microsoft.com/office/drawing/2014/main" id="{505A084D-8352-2A32-40B2-EBE3A94B9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22238"/>
            <a:ext cx="8001000" cy="892176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39C0906-3380-46B3-D18A-A00E4E15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4359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单维关联规则：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buys(X, “milk”) 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＝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buys(X, “bread”)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多维关联规则：</a:t>
            </a: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涉及两个或多个维或谓词的关联规则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维间关联规则：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不包含重复的谓词</a:t>
            </a:r>
          </a:p>
          <a:p>
            <a:pPr lvl="2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"/>
            </a:pPr>
            <a:r>
              <a:rPr lang="en-US" altLang="zh-CN" sz="1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age(X,”19-25”) ∧occupation(</a:t>
            </a:r>
            <a:r>
              <a:rPr lang="en-US" altLang="zh-CN" sz="18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X,“student</a:t>
            </a:r>
            <a:r>
              <a:rPr lang="en-US" altLang="zh-CN" sz="1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”) =&gt; buys(</a:t>
            </a:r>
            <a:r>
              <a:rPr lang="en-US" altLang="zh-CN" sz="18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X,“coke</a:t>
            </a:r>
            <a:r>
              <a:rPr lang="en-US" altLang="zh-CN" sz="1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”)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混合维关联规则：包含某些谓词的多次出现</a:t>
            </a:r>
          </a:p>
          <a:p>
            <a:pPr lvl="2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"/>
            </a:pPr>
            <a:r>
              <a:rPr lang="en-US" altLang="zh-CN" sz="18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age(X,”19-25”) ∧buys(X, “popcorn”) =&gt; buys(X, “coke”)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在多维关联规则挖掘中，搜索的不是频繁项集，而是频繁谓词集。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k-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谓词集是包含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k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个合取谓词的集合。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例如：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{age, occupation, buys}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是一个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3-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谓词集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8CB2C0B-EAD2-41F0-4DC0-7FD8A77E7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1181100"/>
            <a:ext cx="84359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数据属性可以分为类别属性和数值属性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类别属性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具有有限个不同值，值之间无序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数值属性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数值类型，并且值之间有一个隐含的序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对量化属性的处理：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1. 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静态离散化：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使用预定义的概念分层对数值属性进行静态地离散化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2. 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量化关联规则：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根据数据的分布，将数值属性离散化到“箱”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 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基于距离的关联规则：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考虑数据点之间的距离，动态地离散化量化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BF7EB12-7E62-371B-0619-A5E1014D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EDB14FEC-1FF5-0112-73E2-519826934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4868863"/>
            <a:ext cx="10490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&lt;Age: 30..39&gt; and &lt;Married: Yes&gt; =&gt; &lt;NumCars: 2&gt;</a:t>
            </a:r>
          </a:p>
          <a:p>
            <a:pPr eaLnBrk="1" hangingPunct="1">
              <a:lnSpc>
                <a:spcPct val="120000"/>
              </a:lnSpc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= 40%, Conf = 100%</a:t>
            </a:r>
          </a:p>
        </p:txBody>
      </p:sp>
      <p:graphicFrame>
        <p:nvGraphicFramePr>
          <p:cNvPr id="14" name="Group 57">
            <a:extLst>
              <a:ext uri="{FF2B5EF4-FFF2-40B4-BE49-F238E27FC236}">
                <a16:creationId xmlns:a16="http://schemas.microsoft.com/office/drawing/2014/main" id="{DF17FA4D-FF63-4AB8-999F-E963BFAB234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76250" y="1557338"/>
          <a:ext cx="8191500" cy="292579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97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7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1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RecordID</a:t>
                      </a:r>
                      <a:endParaRPr kumimoji="0" 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Age</a:t>
                      </a:r>
                      <a:endParaRPr kumimoji="0" 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Married</a:t>
                      </a:r>
                      <a:endParaRPr kumimoji="0" 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NumCars</a:t>
                      </a:r>
                      <a:endParaRPr kumimoji="0" 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100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23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No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1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200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25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Yes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1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300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29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No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400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34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Yes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500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38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Yes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solidFill>
                            <a:srgbClr val="1557AE"/>
                          </a:solidFill>
                          <a:effectLst/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Calibri" pitchFamily="34" charset="0"/>
                        </a:rPr>
                        <a:t>2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1557AE"/>
                        </a:solidFill>
                        <a:effectLst/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Calibri" pitchFamily="34" charset="0"/>
                      </a:endParaRPr>
                    </a:p>
                  </a:txBody>
                  <a:tcPr marL="91446" marR="91446" marT="45696" marB="4569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C2D9DA10-CCA0-5022-ADA6-CB046FA8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C9067612-911B-4A76-B373-109886F4E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117600"/>
            <a:ext cx="7993063" cy="720725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规则度量：支持度和置信度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33795" name="Object 2">
            <a:extLst>
              <a:ext uri="{FF2B5EF4-FFF2-40B4-BE49-F238E27FC236}">
                <a16:creationId xmlns:a16="http://schemas.microsoft.com/office/drawing/2014/main" id="{CCB02DFB-D67F-17B2-93BF-DC17EF1372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4868863"/>
          <a:ext cx="352107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工作表" r:id="rId4" imgW="3954742" imgH="2026877" progId="Excel.Sheet.8">
                  <p:embed/>
                </p:oleObj>
              </mc:Choice>
              <mc:Fallback>
                <p:oleObj name="工作表" r:id="rId4" imgW="3954742" imgH="2026877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868863"/>
                        <a:ext cx="3521075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Oval 6">
            <a:extLst>
              <a:ext uri="{FF2B5EF4-FFF2-40B4-BE49-F238E27FC236}">
                <a16:creationId xmlns:a16="http://schemas.microsoft.com/office/drawing/2014/main" id="{79B6EF9D-91FE-BDD3-122D-E3F0704D0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98738"/>
            <a:ext cx="1905000" cy="1371600"/>
          </a:xfrm>
          <a:prstGeom prst="ellipse">
            <a:avLst/>
          </a:prstGeom>
          <a:solidFill>
            <a:srgbClr val="333399">
              <a:alpha val="59999"/>
            </a:srgbClr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797" name="Oval 7">
            <a:extLst>
              <a:ext uri="{FF2B5EF4-FFF2-40B4-BE49-F238E27FC236}">
                <a16:creationId xmlns:a16="http://schemas.microsoft.com/office/drawing/2014/main" id="{5CC55737-D355-B1E2-C95D-86531CEF8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598738"/>
            <a:ext cx="1905000" cy="1524000"/>
          </a:xfrm>
          <a:prstGeom prst="ellipse">
            <a:avLst/>
          </a:prstGeom>
          <a:solidFill>
            <a:srgbClr val="B05800">
              <a:alpha val="30196"/>
            </a:srgbClr>
          </a:solidFill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798" name="Line 8">
            <a:extLst>
              <a:ext uri="{FF2B5EF4-FFF2-40B4-BE49-F238E27FC236}">
                <a16:creationId xmlns:a16="http://schemas.microsoft.com/office/drawing/2014/main" id="{CA26358B-397A-7197-D665-F7C977996C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284538"/>
            <a:ext cx="228600" cy="762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9">
            <a:extLst>
              <a:ext uri="{FF2B5EF4-FFF2-40B4-BE49-F238E27FC236}">
                <a16:creationId xmlns:a16="http://schemas.microsoft.com/office/drawing/2014/main" id="{5EE49456-82E4-2756-7D4B-FFE17D377C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2674938"/>
            <a:ext cx="228600" cy="685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Line 10">
            <a:extLst>
              <a:ext uri="{FF2B5EF4-FFF2-40B4-BE49-F238E27FC236}">
                <a16:creationId xmlns:a16="http://schemas.microsoft.com/office/drawing/2014/main" id="{8333698A-B0AA-86E5-F566-8E2D6BA1DF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2446338"/>
            <a:ext cx="76200" cy="914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Text Box 11">
            <a:extLst>
              <a:ext uri="{FF2B5EF4-FFF2-40B4-BE49-F238E27FC236}">
                <a16:creationId xmlns:a16="http://schemas.microsoft.com/office/drawing/2014/main" id="{1782BF6B-3A48-9E19-61A7-534D6B41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2141538"/>
            <a:ext cx="1409700" cy="8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rgbClr val="FF8119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Customer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rgbClr val="FF8119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 diaper</a:t>
            </a:r>
            <a:endParaRPr lang="en-US" altLang="zh-CN" sz="1800" b="0" u="sng" dirty="0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802" name="Text Box 12">
            <a:extLst>
              <a:ext uri="{FF2B5EF4-FFF2-40B4-BE49-F238E27FC236}">
                <a16:creationId xmlns:a16="http://schemas.microsoft.com/office/drawing/2014/main" id="{44DF71EA-6C89-F5BC-ED47-8EC72E93D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89138"/>
            <a:ext cx="1294780" cy="62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rgbClr val="2DA2B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Customer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rgbClr val="2DA2B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 both</a:t>
            </a:r>
            <a:endParaRPr lang="en-US" altLang="zh-CN" sz="1800" b="0" u="sng" dirty="0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803" name="Text Box 13">
            <a:extLst>
              <a:ext uri="{FF2B5EF4-FFF2-40B4-BE49-F238E27FC236}">
                <a16:creationId xmlns:a16="http://schemas.microsoft.com/office/drawing/2014/main" id="{54A1AE2E-4283-1A51-1808-E136C4A34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46538"/>
            <a:ext cx="12636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>
                <a:solidFill>
                  <a:srgbClr val="464646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Customer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0">
                <a:solidFill>
                  <a:srgbClr val="464646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buys beer</a:t>
            </a:r>
            <a:endParaRPr lang="en-US" altLang="zh-CN" sz="1800" b="0" u="sng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804" name="Rectangle 14">
            <a:extLst>
              <a:ext uri="{FF2B5EF4-FFF2-40B4-BE49-F238E27FC236}">
                <a16:creationId xmlns:a16="http://schemas.microsoft.com/office/drawing/2014/main" id="{9AB5CB90-BCCC-4BB0-2215-70E20EE76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2074863"/>
            <a:ext cx="3665538" cy="2554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solidFill>
                <a:srgbClr val="0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805" name="Rectangle 15">
            <a:extLst>
              <a:ext uri="{FF2B5EF4-FFF2-40B4-BE49-F238E27FC236}">
                <a16:creationId xmlns:a16="http://schemas.microsoft.com/office/drawing/2014/main" id="{D60B9518-9CDB-E042-8EAB-AC2ECBCF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189163"/>
            <a:ext cx="4867275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20713" indent="-35401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325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支持度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是指事务集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 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中包含 </a:t>
            </a:r>
            <a:endParaRPr lang="en-US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325"/>
              </a:spcBef>
              <a:buClrTx/>
              <a:buFont typeface="Verdana" panose="020B0604030504040204" pitchFamily="34" charset="0"/>
              <a:buNone/>
            </a:pPr>
            <a:r>
              <a:rPr lang="en-US" altLang="zh-CN" sz="2000" b="0" dirty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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B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的百分比</a:t>
            </a:r>
            <a:endParaRPr lang="en-US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DA1F28"/>
              </a:buClr>
              <a:buFont typeface="Wingdings 2" panose="05020102010507070707" pitchFamily="18" charset="2"/>
              <a:buChar char="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Support (A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B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)= P(A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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B)</a:t>
            </a:r>
            <a:endParaRPr lang="zh-CN" altLang="en-US" sz="20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325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置信度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是指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</a:t>
            </a:r>
            <a:r>
              <a:rPr lang="en-US" altLang="zh-CN" sz="2000" b="0" dirty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中包含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的事务同时也包含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的百分比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Clr>
                <a:srgbClr val="DA1F28"/>
              </a:buClr>
              <a:buFont typeface="Wingdings 2" panose="05020102010507070707" pitchFamily="18" charset="2"/>
              <a:buChar char="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Confidence(A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B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)= P(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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)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		 =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P(A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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B)/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P(A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)</a:t>
            </a:r>
            <a:endParaRPr lang="zh-CN" altLang="en-US" sz="20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3806" name="矩形 1">
            <a:extLst>
              <a:ext uri="{FF2B5EF4-FFF2-40B4-BE49-F238E27FC236}">
                <a16:creationId xmlns:a16="http://schemas.microsoft.com/office/drawing/2014/main" id="{FAE32B54-1C77-72FE-84EA-AC253AC71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5840892"/>
            <a:ext cx="2848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→ C  ?      C → A  ?</a:t>
            </a:r>
            <a:endParaRPr lang="zh-CN" altLang="en-US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FB6A46B-3619-5C64-3577-B780B60F0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3">
            <a:extLst>
              <a:ext uri="{FF2B5EF4-FFF2-40B4-BE49-F238E27FC236}">
                <a16:creationId xmlns:a16="http://schemas.microsoft.com/office/drawing/2014/main" id="{D14C4D7A-07B7-ADA3-EB0B-89E916A92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1081088"/>
            <a:ext cx="89662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14400" indent="-4572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基本思路：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将数值型关联规则挖掘转化为布尔型关联规则挖掘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Calibri" panose="020F050202020403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引入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&lt;attribute: value&gt; 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作为新属性，这个属性是布尔型</a:t>
            </a:r>
            <a:endParaRPr lang="zh-CN" altLang="en-US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9" name="Group 104">
            <a:extLst>
              <a:ext uri="{FF2B5EF4-FFF2-40B4-BE49-F238E27FC236}">
                <a16:creationId xmlns:a16="http://schemas.microsoft.com/office/drawing/2014/main" id="{414733BC-59FB-5A45-74D7-957D4707DBBE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198438" y="3008313"/>
          <a:ext cx="8747126" cy="2952751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8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9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37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1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ID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Age: 20..29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Age: 30..39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Married: Yes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Married: No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NumCars</a:t>
                      </a: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: 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NumCars</a:t>
                      </a: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: 1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200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300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400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500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3" marR="91423" marT="45738" marB="45738"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EC179BD5-E47B-D75E-7674-707D6B7A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AD2E2206-A9E8-17FD-4E33-BA1513A22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25" y="1124744"/>
            <a:ext cx="8291512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聚焦于以下形式的</a:t>
            </a:r>
            <a:r>
              <a:rPr lang="en-US" altLang="zh-CN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</a:t>
            </a: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维量化关联规则</a:t>
            </a:r>
            <a:r>
              <a:rPr lang="zh-CN" altLang="en-US" sz="24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400" b="0" dirty="0">
              <a:solidFill>
                <a:srgbClr val="C0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两个量化属性和一个分类属性间的关联：</a:t>
            </a:r>
            <a:endParaRPr lang="en-US" altLang="zh-CN" sz="22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buClr>
                <a:srgbClr val="0000FF"/>
              </a:buClr>
              <a:buFontTx/>
              <a:buNone/>
            </a:pPr>
            <a:r>
              <a:rPr lang="en-US" altLang="zh-CN" sz="2200" b="0" i="1" dirty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    </a:t>
            </a:r>
            <a:r>
              <a:rPr lang="en-US" altLang="zh-CN" sz="22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en-US" altLang="zh-CN" sz="2200" b="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quan1</a:t>
            </a:r>
            <a:r>
              <a:rPr lang="en-US" altLang="zh-CN" sz="22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2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 A</a:t>
            </a:r>
            <a:r>
              <a:rPr lang="en-US" altLang="zh-CN" sz="2200" b="0" i="1" baseline="-2500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quan2 </a:t>
            </a:r>
            <a:r>
              <a:rPr lang="en-US" altLang="zh-CN" sz="22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 </a:t>
            </a:r>
            <a:r>
              <a:rPr lang="en-US" altLang="zh-CN" sz="2200" b="0" i="1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</a:t>
            </a:r>
            <a:r>
              <a:rPr lang="en-US" altLang="zh-CN" sz="2200" b="0" i="1" baseline="-2500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cat</a:t>
            </a:r>
            <a:endParaRPr lang="en-US" altLang="zh-CN" sz="2200" b="0" i="1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如： 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age(X,”30-39”) 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 income(X,”42K - 48K”)  buys(</a:t>
            </a:r>
            <a:r>
              <a:rPr lang="en-US" altLang="zh-CN" sz="22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X,”high</a:t>
            </a:r>
            <a:r>
              <a:rPr lang="en-US" altLang="zh-CN" sz="22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resolution TV”)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593BF32-3CE8-E421-1972-01A7FE1DE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551238"/>
            <a:ext cx="9002712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关联规则聚类系统 </a:t>
            </a:r>
            <a:r>
              <a:rPr lang="en-US" altLang="zh-CN" sz="24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(Association Rule Clustering System, ARCS)</a:t>
            </a:r>
          </a:p>
        </p:txBody>
      </p:sp>
      <p:pic>
        <p:nvPicPr>
          <p:cNvPr id="121860" name="Picture 2">
            <a:extLst>
              <a:ext uri="{FF2B5EF4-FFF2-40B4-BE49-F238E27FC236}">
                <a16:creationId xmlns:a16="http://schemas.microsoft.com/office/drawing/2014/main" id="{0F48B0F9-1425-52D1-91E8-A5CE0603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4149725"/>
            <a:ext cx="3736975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3909944-159C-DD0D-9795-8C683FD1D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4622800"/>
            <a:ext cx="5279454" cy="28067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742950" lvl="1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1557AE"/>
              </a:buClr>
              <a:buFont typeface="Wingdings" pitchFamily="2" charset="2"/>
              <a:buChar char="ü"/>
              <a:defRPr/>
            </a:pPr>
            <a:r>
              <a:rPr lang="zh-CN" altLang="en-US" sz="22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  <a:sym typeface="Symbol" pitchFamily="18" charset="2"/>
              </a:rPr>
              <a:t>源于图像处理技术，该技术将量化属性对映射到满足给定分类属性条件的</a:t>
            </a:r>
            <a:r>
              <a:rPr lang="en-US" altLang="zh-CN" sz="22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  <a:sym typeface="Symbol" pitchFamily="18" charset="2"/>
              </a:rPr>
              <a:t>2-D</a:t>
            </a:r>
            <a:r>
              <a:rPr lang="zh-CN" altLang="en-US" sz="22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itchFamily="34" charset="0"/>
                <a:sym typeface="Symbol" pitchFamily="18" charset="2"/>
              </a:rPr>
              <a:t>栅格上，然后通过搜索栅格点的聚类而产生关联规则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BB09A-1AEE-F9C4-3634-965599FDE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>
            <a:extLst>
              <a:ext uri="{FF2B5EF4-FFF2-40B4-BE49-F238E27FC236}">
                <a16:creationId xmlns:a16="http://schemas.microsoft.com/office/drawing/2014/main" id="{2C0C3C49-2FCB-79E7-13B6-9D3A66192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628775"/>
            <a:ext cx="8496300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ARCS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过程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endParaRPr lang="zh-CN" altLang="en-US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23907" name="对象 1">
            <a:extLst>
              <a:ext uri="{FF2B5EF4-FFF2-40B4-BE49-F238E27FC236}">
                <a16:creationId xmlns:a16="http://schemas.microsoft.com/office/drawing/2014/main" id="{9B249DB1-4DFE-4E4C-2579-F02C5A6E81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9200" y="1987550"/>
          <a:ext cx="4764088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6" name="Paint Shop Pro Image" r:id="rId4" imgW="6634146" imgH="7414634" progId="PaintShopPro">
                  <p:embed/>
                </p:oleObj>
              </mc:Choice>
              <mc:Fallback>
                <p:oleObj name="Paint Shop Pro Image" r:id="rId4" imgW="6634146" imgH="7414634" progId="PaintShopPro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1987550"/>
                        <a:ext cx="4764088" cy="420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8" name="Rectangle 5">
            <a:extLst>
              <a:ext uri="{FF2B5EF4-FFF2-40B4-BE49-F238E27FC236}">
                <a16:creationId xmlns:a16="http://schemas.microsoft.com/office/drawing/2014/main" id="{96041DE6-FB34-8159-FD4A-1D47CD95E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2378075"/>
            <a:ext cx="34290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b="0"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1. Binning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2. Find frequent predicateset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3. Clustering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4. Optimize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7A88BF-8D7A-44CF-E6E6-86717B1CC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>
            <a:extLst>
              <a:ext uri="{FF2B5EF4-FFF2-40B4-BE49-F238E27FC236}">
                <a16:creationId xmlns:a16="http://schemas.microsoft.com/office/drawing/2014/main" id="{F010C00A-2FA4-29D8-1D2E-DA6D91BFB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268760"/>
            <a:ext cx="8712646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85725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ARCS</a:t>
            </a:r>
            <a:r>
              <a:rPr lang="zh-CN" altLang="en-US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过程</a:t>
            </a:r>
            <a:r>
              <a:rPr lang="en-US" altLang="zh-CN" sz="28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endParaRPr lang="zh-CN" altLang="en-US" sz="28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分箱（根据不同分箱方法创建一个</a:t>
            </a:r>
            <a:r>
              <a:rPr lang="en-US" altLang="zh-CN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2-D</a:t>
            </a: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数组），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目的在于减少量化属性相对应的巨大的值个数，使得</a:t>
            </a:r>
            <a:r>
              <a:rPr lang="en-US" altLang="zh-CN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2-D</a:t>
            </a:r>
            <a:r>
              <a:rPr lang="zh-CN" altLang="en-US" sz="22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栅格的大小可控</a:t>
            </a:r>
          </a:p>
          <a:p>
            <a:pPr lvl="2" eaLnBrk="1" hangingPunct="1">
              <a:lnSpc>
                <a:spcPct val="15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等宽分箱</a:t>
            </a:r>
          </a:p>
          <a:p>
            <a:pPr lvl="2" eaLnBrk="1" hangingPunct="1">
              <a:lnSpc>
                <a:spcPct val="15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等深分箱</a:t>
            </a:r>
          </a:p>
          <a:p>
            <a:pPr lvl="2" eaLnBrk="1" hangingPunct="1">
              <a:lnSpc>
                <a:spcPct val="15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基于同质的分箱（每个箱中元组一致分布）</a:t>
            </a:r>
          </a:p>
          <a:p>
            <a:pPr lvl="1" eaLnBrk="1" hangingPunct="1">
              <a:lnSpc>
                <a:spcPct val="150000"/>
              </a:lnSpc>
              <a:buClr>
                <a:srgbClr val="FF0000"/>
              </a:buClr>
              <a:buFont typeface="Verdana" panose="020B0604030504040204" pitchFamily="34" charset="0"/>
              <a:buAutoNum type="arabicPeriod"/>
            </a:pPr>
            <a:r>
              <a:rPr lang="zh-CN" altLang="en-US" sz="2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找出频繁谓词集</a:t>
            </a:r>
          </a:p>
          <a:p>
            <a:pPr lvl="2" eaLnBrk="1" hangingPunct="1">
              <a:lnSpc>
                <a:spcPct val="15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扫描分箱后形成的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2-D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数组，找出满足最小支持度和置信度的频繁谓词集</a:t>
            </a:r>
          </a:p>
          <a:p>
            <a:pPr lvl="1" eaLnBrk="1" hangingPunct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endParaRPr lang="en-US" altLang="zh-CN" sz="2200" b="0" i="1" dirty="0">
              <a:solidFill>
                <a:srgbClr val="0000FF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925D867-D022-FE38-5688-96471DCAA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>
            <a:extLst>
              <a:ext uri="{FF2B5EF4-FFF2-40B4-BE49-F238E27FC236}">
                <a16:creationId xmlns:a16="http://schemas.microsoft.com/office/drawing/2014/main" id="{EF1E2605-6718-A420-5270-1B8D51DAB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52513"/>
            <a:ext cx="8496300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85725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ARCS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过程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endParaRPr lang="zh-CN" altLang="en-US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buClr>
                <a:srgbClr val="FF0000"/>
              </a:buClr>
              <a:buFont typeface="Verdana" panose="020B0604030504040204" pitchFamily="34" charset="0"/>
              <a:buAutoNum type="arabicPeriod" startAt="3"/>
            </a:pP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关联规则聚类</a:t>
            </a:r>
          </a:p>
          <a:p>
            <a:pPr lvl="2" eaLnBrk="1" hangingPunct="1">
              <a:lnSpc>
                <a:spcPct val="12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将上一步得到的强关联规则映射到</a:t>
            </a: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2-D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栅格上，使用聚类算法，扫描栅格，搜索规则的矩形聚类</a:t>
            </a:r>
          </a:p>
          <a:p>
            <a:pPr lvl="1" eaLnBrk="1" hangingPunct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endParaRPr lang="en-US" altLang="zh-CN" sz="2200" b="0" i="1">
              <a:solidFill>
                <a:srgbClr val="0000FF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sp>
        <p:nvSpPr>
          <p:cNvPr id="128003" name="Rectangle 4">
            <a:extLst>
              <a:ext uri="{FF2B5EF4-FFF2-40B4-BE49-F238E27FC236}">
                <a16:creationId xmlns:a16="http://schemas.microsoft.com/office/drawing/2014/main" id="{F236B789-78B6-AC68-712C-A1CD5CEEC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2838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28004" name="Rectangle 6">
            <a:extLst>
              <a:ext uri="{FF2B5EF4-FFF2-40B4-BE49-F238E27FC236}">
                <a16:creationId xmlns:a16="http://schemas.microsoft.com/office/drawing/2014/main" id="{E0A985B5-A53C-5089-4B5B-D791C8646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2838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28005" name="Rectangle 8">
            <a:extLst>
              <a:ext uri="{FF2B5EF4-FFF2-40B4-BE49-F238E27FC236}">
                <a16:creationId xmlns:a16="http://schemas.microsoft.com/office/drawing/2014/main" id="{10EE883E-9319-1B11-3231-491CB24AC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2838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28006" name="AutoShape 12">
            <a:extLst>
              <a:ext uri="{FF2B5EF4-FFF2-40B4-BE49-F238E27FC236}">
                <a16:creationId xmlns:a16="http://schemas.microsoft.com/office/drawing/2014/main" id="{BBF04DAB-EAC6-DDAB-2BA5-DAFEC1B1C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3046413"/>
            <a:ext cx="541338" cy="1036637"/>
          </a:xfrm>
          <a:prstGeom prst="rightArrowCallout">
            <a:avLst>
              <a:gd name="adj1" fmla="val 38636"/>
              <a:gd name="adj2" fmla="val 44984"/>
              <a:gd name="adj3" fmla="val 16667"/>
              <a:gd name="adj4" fmla="val 15431"/>
            </a:avLst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28007" name="Object 13">
            <a:extLst>
              <a:ext uri="{FF2B5EF4-FFF2-40B4-BE49-F238E27FC236}">
                <a16:creationId xmlns:a16="http://schemas.microsoft.com/office/drawing/2014/main" id="{35D83863-07D5-C1FA-2601-C0A522F26C77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238625" y="4171950"/>
          <a:ext cx="40386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5" name="Image" r:id="rId4" imgW="5375221" imgH="2986234" progId="Photoshop.Image.5">
                  <p:embed/>
                </p:oleObj>
              </mc:Choice>
              <mc:Fallback>
                <p:oleObj name="Image" r:id="rId4" imgW="5375221" imgH="2986234" progId="Photoshop.Image.5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4171950"/>
                        <a:ext cx="40386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AutoShape 14">
            <a:extLst>
              <a:ext uri="{FF2B5EF4-FFF2-40B4-BE49-F238E27FC236}">
                <a16:creationId xmlns:a16="http://schemas.microsoft.com/office/drawing/2014/main" id="{E7471156-8DAF-3913-9E63-A73685447110}"/>
              </a:ext>
            </a:extLst>
          </p:cNvPr>
          <p:cNvSpPr>
            <a:spLocks noChangeArrowheads="1"/>
          </p:cNvSpPr>
          <p:nvPr/>
        </p:nvSpPr>
        <p:spPr bwMode="auto">
          <a:xfrm rot="4863239">
            <a:off x="7966075" y="3867151"/>
            <a:ext cx="1057275" cy="431800"/>
          </a:xfrm>
          <a:prstGeom prst="curvedDownArrow">
            <a:avLst>
              <a:gd name="adj1" fmla="val 48971"/>
              <a:gd name="adj2" fmla="val 97941"/>
              <a:gd name="adj3" fmla="val 33333"/>
            </a:avLst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28009" name="AutoShape 17">
            <a:extLst>
              <a:ext uri="{FF2B5EF4-FFF2-40B4-BE49-F238E27FC236}">
                <a16:creationId xmlns:a16="http://schemas.microsoft.com/office/drawing/2014/main" id="{CDF26CCF-4DBE-36E5-E742-E51BFF9B6C9C}"/>
              </a:ext>
            </a:extLst>
          </p:cNvPr>
          <p:cNvSpPr>
            <a:spLocks noChangeArrowheads="1"/>
          </p:cNvSpPr>
          <p:nvPr/>
        </p:nvSpPr>
        <p:spPr bwMode="auto">
          <a:xfrm rot="3761063">
            <a:off x="3634582" y="4814094"/>
            <a:ext cx="431800" cy="649287"/>
          </a:xfrm>
          <a:prstGeom prst="downArrow">
            <a:avLst>
              <a:gd name="adj1" fmla="val 50000"/>
              <a:gd name="adj2" fmla="val 37592"/>
            </a:avLst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28010" name="对象 1">
            <a:extLst>
              <a:ext uri="{FF2B5EF4-FFF2-40B4-BE49-F238E27FC236}">
                <a16:creationId xmlns:a16="http://schemas.microsoft.com/office/drawing/2014/main" id="{1CA3BA3B-C474-4E96-11A7-BAC4D75125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124200"/>
          <a:ext cx="6553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6" name="公式" r:id="rId6" imgW="5080000" imgH="215900" progId="Equation.3">
                  <p:embed/>
                </p:oleObj>
              </mc:Choice>
              <mc:Fallback>
                <p:oleObj name="公式" r:id="rId6" imgW="5080000" imgH="2159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124200"/>
                        <a:ext cx="65532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1" name="对象 2">
            <a:extLst>
              <a:ext uri="{FF2B5EF4-FFF2-40B4-BE49-F238E27FC236}">
                <a16:creationId xmlns:a16="http://schemas.microsoft.com/office/drawing/2014/main" id="{150CF90F-FF1C-EA47-E332-FD30BD4016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313" y="3448050"/>
          <a:ext cx="65341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7" name="公式" r:id="rId8" imgW="5092700" imgH="215900" progId="Equation.3">
                  <p:embed/>
                </p:oleObj>
              </mc:Choice>
              <mc:Fallback>
                <p:oleObj name="公式" r:id="rId8" imgW="5092700" imgH="2159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3448050"/>
                        <a:ext cx="65341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2" name="对象 15">
            <a:extLst>
              <a:ext uri="{FF2B5EF4-FFF2-40B4-BE49-F238E27FC236}">
                <a16:creationId xmlns:a16="http://schemas.microsoft.com/office/drawing/2014/main" id="{14D5C483-A95B-01F1-EBF0-8ECAC5B8B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800" y="5480050"/>
          <a:ext cx="36544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8" name="公式" r:id="rId10" imgW="2933700" imgH="457200" progId="Equation.3">
                  <p:embed/>
                </p:oleObj>
              </mc:Choice>
              <mc:Fallback>
                <p:oleObj name="公式" r:id="rId10" imgW="2933700" imgH="457200" progId="Equation.3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5480050"/>
                        <a:ext cx="36544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3" name="对象 17">
            <a:extLst>
              <a:ext uri="{FF2B5EF4-FFF2-40B4-BE49-F238E27FC236}">
                <a16:creationId xmlns:a16="http://schemas.microsoft.com/office/drawing/2014/main" id="{2C4D8778-882C-9484-2DEF-9BCD83411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" y="3808413"/>
          <a:ext cx="6303963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9" name="公式" r:id="rId12" imgW="5080000" imgH="215900" progId="Equation.3">
                  <p:embed/>
                </p:oleObj>
              </mc:Choice>
              <mc:Fallback>
                <p:oleObj name="公式" r:id="rId12" imgW="5080000" imgH="215900" progId="Equation.3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3808413"/>
                        <a:ext cx="6303963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">
            <a:extLst>
              <a:ext uri="{FF2B5EF4-FFF2-40B4-BE49-F238E27FC236}">
                <a16:creationId xmlns:a16="http://schemas.microsoft.com/office/drawing/2014/main" id="{86F1AAED-46A3-046C-AD92-83DC7EDB4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>
            <a:extLst>
              <a:ext uri="{FF2B5EF4-FFF2-40B4-BE49-F238E27FC236}">
                <a16:creationId xmlns:a16="http://schemas.microsoft.com/office/drawing/2014/main" id="{434AB121-EE7F-E6CF-6A17-93FCF0A1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84313"/>
            <a:ext cx="8496300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ARCS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的局限性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endParaRPr lang="zh-CN" altLang="en-US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规则的左手边只能有两个量化属性（</a:t>
            </a: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2-D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栅格的限制）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CD8948-0FA9-6978-5DF6-F6A26729E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22238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多维关联规则挖掘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6">
            <a:extLst>
              <a:ext uri="{FF2B5EF4-FFF2-40B4-BE49-F238E27FC236}">
                <a16:creationId xmlns:a16="http://schemas.microsoft.com/office/drawing/2014/main" id="{CC4B97A7-DDD0-05C8-3395-49C6318529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013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en-US" altLang="zh-CN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3.4  </a:t>
            </a:r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数值型关联规则挖掘</a:t>
            </a:r>
          </a:p>
        </p:txBody>
      </p:sp>
      <p:sp>
        <p:nvSpPr>
          <p:cNvPr id="132099" name="矩形 3">
            <a:extLst>
              <a:ext uri="{FF2B5EF4-FFF2-40B4-BE49-F238E27FC236}">
                <a16:creationId xmlns:a16="http://schemas.microsoft.com/office/drawing/2014/main" id="{B13632C2-85CB-2CB5-B1EF-0E4AA4DE5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81075"/>
            <a:ext cx="8280400" cy="52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14400" indent="-4572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n"/>
            </a:pPr>
            <a:r>
              <a:rPr lang="th-TH" altLang="zh-CN" sz="2800" b="0" i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MinSup</a:t>
            </a:r>
            <a:r>
              <a:rPr lang="en-US" altLang="zh-CN" sz="2800" b="0" i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问题：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如果数值型属性离散化后产生的区间的数量过多，单个区间的支持度就会较小，那么由于最小支持度限制，涉及这个属性的规则就可能不存在。区间数量增多也是布尔型属性增多，潜在规则会爆炸性增长</a:t>
            </a:r>
            <a:r>
              <a:rPr lang="en-US" altLang="zh-CN" sz="2400" b="0"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	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n"/>
            </a:pPr>
            <a:r>
              <a:rPr lang="th-TH" altLang="zh-CN" sz="2800" b="0" i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MinConf</a:t>
            </a:r>
            <a:r>
              <a:rPr lang="en-US" altLang="zh-CN" sz="2800" b="0" i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问题：</a:t>
            </a:r>
            <a:r>
              <a:rPr lang="zh-CN" altLang="en-US" sz="24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当把数值型属性离散化为区间时，会产生信息丢失，当区间越大时，信息丢失的也就越多。</a:t>
            </a:r>
            <a:endParaRPr lang="en-US" altLang="zh-CN" sz="24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b="0" i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Catch-22 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两难境地：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如果区间过大，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一些规则由于最小置信度问题可能丢失</a:t>
            </a:r>
            <a:endParaRPr lang="th-TH" altLang="zh-CN" sz="22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如果区间过小，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一些规则由于最小支持度问题可能丢失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6">
            <a:extLst>
              <a:ext uri="{FF2B5EF4-FFF2-40B4-BE49-F238E27FC236}">
                <a16:creationId xmlns:a16="http://schemas.microsoft.com/office/drawing/2014/main" id="{B47CA6B7-933A-0513-6326-2D52E98BDD8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-100013"/>
            <a:ext cx="8001000" cy="892176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本章内容</a:t>
            </a:r>
          </a:p>
        </p:txBody>
      </p:sp>
      <p:sp>
        <p:nvSpPr>
          <p:cNvPr id="134147" name="Rectangle 7">
            <a:extLst>
              <a:ext uri="{FF2B5EF4-FFF2-40B4-BE49-F238E27FC236}">
                <a16:creationId xmlns:a16="http://schemas.microsoft.com/office/drawing/2014/main" id="{F08A5EC8-E0D5-2D46-DB5C-253B39900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80338" cy="302418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3.1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关联规则挖掘的基本概念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3.2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由事务数据库挖掘单维布尔关联规则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3.3  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多层关联规则挖掘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3.4 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多维关联规则</a:t>
            </a:r>
            <a:r>
              <a:rPr lang="zh-CN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挖掘</a:t>
            </a:r>
            <a:endParaRPr lang="en-US" altLang="zh-CN" sz="28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3.5  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关联规则、相关性、因果关系的区别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800" b="0"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>
            <a:extLst>
              <a:ext uri="{FF2B5EF4-FFF2-40B4-BE49-F238E27FC236}">
                <a16:creationId xmlns:a16="http://schemas.microsoft.com/office/drawing/2014/main" id="{E224BDCE-2FDF-5BEF-6FDE-86F89E36F9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2804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：强关联规则是否是正相关的？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：强关联规则是否存在因果关系？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：相关性是否意味着因果关系？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4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：如何定义因果关系？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36195" name="Rectangle 6">
            <a:extLst>
              <a:ext uri="{FF2B5EF4-FFF2-40B4-BE49-F238E27FC236}">
                <a16:creationId xmlns:a16="http://schemas.microsoft.com/office/drawing/2014/main" id="{CD9634FC-0C78-EA3F-0AC1-0F7C4F3A92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1925" y="-100013"/>
            <a:ext cx="9036050" cy="892176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>
            <a:extLst>
              <a:ext uri="{FF2B5EF4-FFF2-40B4-BE49-F238E27FC236}">
                <a16:creationId xmlns:a16="http://schemas.microsoft.com/office/drawing/2014/main" id="{94D067ED-CB1E-B33B-7F6F-7936777B23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2804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ts val="12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：强关联规则是否是正相关的？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12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相关性：</a:t>
            </a:r>
            <a:r>
              <a:rPr lang="zh-CN" altLang="en-US" sz="3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两个变量存在联系，一个变量会随着另一个变量变化，分为正相关和负相关</a:t>
            </a:r>
            <a:endParaRPr lang="en-US" altLang="zh-CN" sz="32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15B3B0-F4F2-3EF9-FFD1-595409845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476E612B-B349-CCF6-74D0-46E71CAAB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7993063" cy="720725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规则度量：支持度和置信度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5843" name="Rectangle 15">
            <a:extLst>
              <a:ext uri="{FF2B5EF4-FFF2-40B4-BE49-F238E27FC236}">
                <a16:creationId xmlns:a16="http://schemas.microsoft.com/office/drawing/2014/main" id="{9410707B-F39F-DD95-CB4C-B5EF08655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760912"/>
            <a:ext cx="83518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20713" indent="-35401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设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最小支持度阈值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为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50%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</a:t>
            </a: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最小置信度阈值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为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50%</a:t>
            </a: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，则有如下规则</a:t>
            </a:r>
          </a:p>
          <a:p>
            <a:pPr lvl="2" eaLnBrk="1" hangingPunct="1">
              <a:spcBef>
                <a:spcPct val="0"/>
              </a:spcBef>
              <a:buClr>
                <a:srgbClr val="DA1F28"/>
              </a:buClr>
              <a:buFont typeface="Wingdings 2" panose="05020102010507070707" pitchFamily="18" charset="2"/>
              <a:buChar char="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 C  (50%, 66.6%)</a:t>
            </a:r>
          </a:p>
          <a:p>
            <a:pPr lvl="2" eaLnBrk="1" hangingPunct="1">
              <a:spcBef>
                <a:spcPct val="0"/>
              </a:spcBef>
              <a:buClr>
                <a:srgbClr val="DA1F28"/>
              </a:buClr>
              <a:buFont typeface="Wingdings 2" panose="05020102010507070707" pitchFamily="18" charset="2"/>
              <a:buChar char="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  A  (50%, 100%)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同时满足最小支持度阈值和最小置信度阈值的规则称作</a:t>
            </a:r>
            <a:r>
              <a:rPr lang="zh-CN" altLang="en-US" sz="2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强规则</a:t>
            </a:r>
            <a:endParaRPr lang="en-US" altLang="zh-CN" sz="200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35844" name="Picture 2054" descr="1">
            <a:extLst>
              <a:ext uri="{FF2B5EF4-FFF2-40B4-BE49-F238E27FC236}">
                <a16:creationId xmlns:a16="http://schemas.microsoft.com/office/drawing/2014/main" id="{E960ED35-4E63-4B44-B3FA-79E904F2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908175"/>
            <a:ext cx="5688012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0A839AB1-AD9F-A122-AC70-7F420ECAD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  <a:endParaRPr lang="zh-CN" altLang="en-US" sz="3600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>
            <a:extLst>
              <a:ext uri="{FF2B5EF4-FFF2-40B4-BE49-F238E27FC236}">
                <a16:creationId xmlns:a16="http://schemas.microsoft.com/office/drawing/2014/main" id="{0E9BDB22-580D-D131-8B9A-7E6BF35B5B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2465388"/>
            <a:ext cx="8218488" cy="2879725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例：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(Aggarwal &amp; Yu, PODS98)</a:t>
            </a:r>
          </a:p>
          <a:p>
            <a:pPr marL="441325" lvl="1" indent="-441325" eaLnBrk="1" hangingPunct="1">
              <a:lnSpc>
                <a:spcPct val="12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5000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个学生中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3000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个打篮球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3750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个喝麦片粥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2000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个学生既打篮球又喝麦片粥</a:t>
            </a:r>
          </a:p>
          <a:p>
            <a:pPr marL="441325" lvl="1" indent="-441325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然而，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打篮球 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=&gt; 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喝麦片粥 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[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？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%, 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？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%]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是无趣的，因为全部学生中喝麦片粥的比率是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75%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比打篮球学生的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66.7%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要高</a:t>
            </a:r>
          </a:p>
          <a:p>
            <a:pPr marL="441325" lvl="1" indent="-441325" eaLnBrk="1" hangingPunct="1">
              <a:lnSpc>
                <a:spcPct val="120000"/>
              </a:lnSpc>
              <a:spcBef>
                <a:spcPts val="600"/>
              </a:spcBef>
              <a:buClr>
                <a:srgbClr val="1557AE"/>
              </a:buClr>
              <a:buFont typeface="Wingdings" panose="05000000000000000000" pitchFamily="2" charset="2"/>
              <a:buChar char="Ø"/>
            </a:pP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打篮球 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=&gt; </a:t>
            </a:r>
            <a:r>
              <a:rPr lang="zh-CN" altLang="en-US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不喝麦片粥 </a:t>
            </a:r>
            <a:r>
              <a:rPr lang="en-US" altLang="zh-CN" sz="2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[20%, 33.3%]</a:t>
            </a:r>
            <a:r>
              <a:rPr lang="zh-CN" altLang="en-US" sz="2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这个规则远比上面那个要精确，尽管支持度和置信度都要低的多</a:t>
            </a:r>
          </a:p>
        </p:txBody>
      </p:sp>
      <p:graphicFrame>
        <p:nvGraphicFramePr>
          <p:cNvPr id="138243" name="Object 2">
            <a:extLst>
              <a:ext uri="{FF2B5EF4-FFF2-40B4-BE49-F238E27FC236}">
                <a16:creationId xmlns:a16="http://schemas.microsoft.com/office/drawing/2014/main" id="{E320F0F4-C085-BE6B-5117-BD70E1B9541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63713" y="1125538"/>
          <a:ext cx="5337175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1" name="Worksheet" r:id="rId3" imgW="2794017" imgH="692059" progId="Excel.Sheet.8">
                  <p:embed/>
                </p:oleObj>
              </mc:Choice>
              <mc:Fallback>
                <p:oleObj name="Worksheet" r:id="rId3" imgW="2794017" imgH="692059" progId="Excel.Sheet.8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25538"/>
                        <a:ext cx="5337175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8A435DA3-CB9D-F1A2-5481-F8AA720F3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>
            <a:extLst>
              <a:ext uri="{FF2B5EF4-FFF2-40B4-BE49-F238E27FC236}">
                <a16:creationId xmlns:a16="http://schemas.microsoft.com/office/drawing/2014/main" id="{552FA39C-9B9C-8496-A923-D08B79A99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565400"/>
            <a:ext cx="5108575" cy="189547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zh-CN" sz="2400" b="0"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 and Y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：正相关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altLang="zh-CN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 and Z</a:t>
            </a:r>
            <a:r>
              <a:rPr lang="zh-CN" altLang="en-US" sz="24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：负相关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b="0"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139267" name="Object 4">
            <a:extLst>
              <a:ext uri="{FF2B5EF4-FFF2-40B4-BE49-F238E27FC236}">
                <a16:creationId xmlns:a16="http://schemas.microsoft.com/office/drawing/2014/main" id="{2FCF0280-405F-97F2-C108-0733305038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2276475"/>
          <a:ext cx="365918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3" name="工作表" r:id="rId4" imgW="2819478" imgH="1112558" progId="Excel.Sheet.8">
                  <p:embed/>
                </p:oleObj>
              </mc:Choice>
              <mc:Fallback>
                <p:oleObj name="工作表" r:id="rId4" imgW="2819478" imgH="1112558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276475"/>
                        <a:ext cx="3659187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Object 5">
            <a:extLst>
              <a:ext uri="{FF2B5EF4-FFF2-40B4-BE49-F238E27FC236}">
                <a16:creationId xmlns:a16="http://schemas.microsoft.com/office/drawing/2014/main" id="{37074083-780B-4897-B5ED-1A95BC74E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4076700"/>
          <a:ext cx="408305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4" name="工作表" r:id="rId6" imgW="3566160" imgH="1112592" progId="Excel.Sheet.8">
                  <p:embed/>
                </p:oleObj>
              </mc:Choice>
              <mc:Fallback>
                <p:oleObj name="工作表" r:id="rId6" imgW="3566160" imgH="1112592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076700"/>
                        <a:ext cx="408305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9" name="矩形 1">
            <a:extLst>
              <a:ext uri="{FF2B5EF4-FFF2-40B4-BE49-F238E27FC236}">
                <a16:creationId xmlns:a16="http://schemas.microsoft.com/office/drawing/2014/main" id="{AAC4AED5-C6E5-E746-C742-941A29803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075" y="5330825"/>
            <a:ext cx="56197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SzPct val="100000"/>
            </a:pPr>
            <a:r>
              <a:rPr lang="zh-CN" altLang="en-US" sz="4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强关联规则 ≠ 正相关！</a:t>
            </a:r>
            <a:endParaRPr lang="en-US" altLang="zh-CN" sz="4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46291-6225-E9BB-95BD-DDD9A6A67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3">
            <a:extLst>
              <a:ext uri="{FF2B5EF4-FFF2-40B4-BE49-F238E27FC236}">
                <a16:creationId xmlns:a16="http://schemas.microsoft.com/office/drawing/2014/main" id="{5ED1D3FD-56BB-0A58-ADF8-171439F2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33600"/>
            <a:ext cx="6840537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5" name="Rectangle 4">
            <a:extLst>
              <a:ext uri="{FF2B5EF4-FFF2-40B4-BE49-F238E27FC236}">
                <a16:creationId xmlns:a16="http://schemas.microsoft.com/office/drawing/2014/main" id="{A688F13A-AA56-326B-10D6-3711C2F32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4005263"/>
            <a:ext cx="40322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  <a:t>关联规则</a:t>
            </a:r>
            <a:b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</a:b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  <a:t>（未去除无趣规则）</a:t>
            </a:r>
          </a:p>
        </p:txBody>
      </p:sp>
      <p:sp>
        <p:nvSpPr>
          <p:cNvPr id="141316" name="Rectangle 5">
            <a:extLst>
              <a:ext uri="{FF2B5EF4-FFF2-40B4-BE49-F238E27FC236}">
                <a16:creationId xmlns:a16="http://schemas.microsoft.com/office/drawing/2014/main" id="{CEA17DE1-B751-01DC-9445-7F63DBF9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284538"/>
            <a:ext cx="19446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  <a:t>正相关</a:t>
            </a:r>
          </a:p>
        </p:txBody>
      </p:sp>
      <p:sp>
        <p:nvSpPr>
          <p:cNvPr id="141317" name="Rectangle 6">
            <a:extLst>
              <a:ext uri="{FF2B5EF4-FFF2-40B4-BE49-F238E27FC236}">
                <a16:creationId xmlns:a16="http://schemas.microsoft.com/office/drawing/2014/main" id="{8C2BD20A-1C6C-4918-AE4B-577230553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5084763"/>
            <a:ext cx="2447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  <a:t>负相关</a:t>
            </a:r>
          </a:p>
        </p:txBody>
      </p:sp>
      <p:sp>
        <p:nvSpPr>
          <p:cNvPr id="141318" name="Rectangle 7">
            <a:extLst>
              <a:ext uri="{FF2B5EF4-FFF2-40B4-BE49-F238E27FC236}">
                <a16:creationId xmlns:a16="http://schemas.microsoft.com/office/drawing/2014/main" id="{5FF90771-55EB-74DD-7A0F-937D25A4B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557338"/>
            <a:ext cx="3887787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3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itchFamily="34" charset="-122"/>
              </a:rPr>
              <a:t>关联规则与相关性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D310DBE-6E26-8789-4A7C-9E7BC15B6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>
            <a:extLst>
              <a:ext uri="{FF2B5EF4-FFF2-40B4-BE49-F238E27FC236}">
                <a16:creationId xmlns:a16="http://schemas.microsoft.com/office/drawing/2014/main" id="{CB05B757-3537-BD7A-3A11-09C7E12AB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4724400"/>
            <a:ext cx="8505825" cy="1717675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可使用</a:t>
            </a: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相关度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来扩充关联规则的</a:t>
            </a: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支持度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---</a:t>
            </a: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置信度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框架</a:t>
            </a:r>
            <a:endParaRPr lang="en-US" altLang="zh-CN" sz="26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90000"/>
              </a:lnSpc>
            </a:pPr>
            <a:endParaRPr lang="en-US" altLang="zh-CN" sz="21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需要一种度量事件间的相关性或者是依赖性的指标</a:t>
            </a:r>
          </a:p>
          <a:p>
            <a:pPr marL="342900" indent="-342900" eaLnBrk="1" hangingPunct="1">
              <a:lnSpc>
                <a:spcPct val="90000"/>
              </a:lnSpc>
            </a:pPr>
            <a:endParaRPr lang="zh-CN" altLang="en-US" sz="21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graphicFrame>
        <p:nvGraphicFramePr>
          <p:cNvPr id="143363" name="对象 3">
            <a:extLst>
              <a:ext uri="{FF2B5EF4-FFF2-40B4-BE49-F238E27FC236}">
                <a16:creationId xmlns:a16="http://schemas.microsoft.com/office/drawing/2014/main" id="{87D27A2A-4E0B-9C06-2D6F-3283BEABAD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0363" y="5373688"/>
          <a:ext cx="53689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2" name="Equation" r:id="rId4" imgW="2527300" imgH="203200" progId="Equation.3">
                  <p:embed/>
                </p:oleObj>
              </mc:Choice>
              <mc:Fallback>
                <p:oleObj name="Equation" r:id="rId4" imgW="2527300" imgH="2032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5373688"/>
                        <a:ext cx="53689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64" name="Picture 2">
            <a:extLst>
              <a:ext uri="{FF2B5EF4-FFF2-40B4-BE49-F238E27FC236}">
                <a16:creationId xmlns:a16="http://schemas.microsoft.com/office/drawing/2014/main" id="{BEB7DAF4-07EC-063F-1037-BBF390CB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557338"/>
            <a:ext cx="5184775" cy="312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EB2975E-1EA9-CE57-8D83-56567B48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3">
            <a:extLst>
              <a:ext uri="{FF2B5EF4-FFF2-40B4-BE49-F238E27FC236}">
                <a16:creationId xmlns:a16="http://schemas.microsoft.com/office/drawing/2014/main" id="{EA2645E1-413D-26F7-DB58-2E3D80BD5B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507413" cy="4525963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提升度指标（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lift</a:t>
            </a: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）</a:t>
            </a:r>
          </a:p>
          <a:p>
            <a:pPr marL="342900" indent="-342900" eaLnBrk="1" hangingPunct="1">
              <a:lnSpc>
                <a:spcPct val="90000"/>
              </a:lnSpc>
            </a:pPr>
            <a:endParaRPr lang="zh-CN" altLang="en-US" sz="21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90000"/>
              </a:lnSpc>
            </a:pPr>
            <a:endParaRPr lang="zh-CN" altLang="en-US" sz="21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90000"/>
              </a:lnSpc>
            </a:pPr>
            <a:endParaRPr lang="zh-CN" altLang="en-US" sz="21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当项集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的出现独立于项集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时，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P(A∪B)=P(A)P(B)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，即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lift(A,B)</a:t>
            </a:r>
            <a:r>
              <a:rPr lang="zh-CN" altLang="en-US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＝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，表明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无关，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lift(A,B) &gt;1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表明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正相关， </a:t>
            </a:r>
            <a:r>
              <a:rPr lang="en-US" altLang="zh-CN" sz="26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lift(A,B) &lt;1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表明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与</a:t>
            </a:r>
            <a:r>
              <a:rPr lang="en-US" altLang="zh-CN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</a:t>
            </a:r>
            <a:r>
              <a:rPr lang="zh-CN" altLang="en-US" sz="26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负相关</a:t>
            </a:r>
          </a:p>
        </p:txBody>
      </p:sp>
      <p:graphicFrame>
        <p:nvGraphicFramePr>
          <p:cNvPr id="145411" name="对象 4">
            <a:extLst>
              <a:ext uri="{FF2B5EF4-FFF2-40B4-BE49-F238E27FC236}">
                <a16:creationId xmlns:a16="http://schemas.microsoft.com/office/drawing/2014/main" id="{8FBF840A-FFAA-A001-5FE5-AB32D306D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133600"/>
          <a:ext cx="69278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9" name="Equation" r:id="rId4" imgW="3657600" imgH="419100" progId="Equation.3">
                  <p:embed/>
                </p:oleObj>
              </mc:Choice>
              <mc:Fallback>
                <p:oleObj name="Equation" r:id="rId4" imgW="3657600" imgH="4191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33600"/>
                        <a:ext cx="69278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A38D876-F871-6915-A44B-4FEDAC93A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458" name="Object 4">
            <a:extLst>
              <a:ext uri="{FF2B5EF4-FFF2-40B4-BE49-F238E27FC236}">
                <a16:creationId xmlns:a16="http://schemas.microsoft.com/office/drawing/2014/main" id="{065985FE-7C27-8938-FEB2-4CE1401EB0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700213"/>
          <a:ext cx="4751388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3" name="工作表" r:id="rId4" imgW="2819478" imgH="1112558" progId="Excel.Sheet.8">
                  <p:embed/>
                </p:oleObj>
              </mc:Choice>
              <mc:Fallback>
                <p:oleObj name="工作表" r:id="rId4" imgW="2819478" imgH="1112558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00213"/>
                        <a:ext cx="4751388" cy="185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对象 2">
            <a:extLst>
              <a:ext uri="{FF2B5EF4-FFF2-40B4-BE49-F238E27FC236}">
                <a16:creationId xmlns:a16="http://schemas.microsoft.com/office/drawing/2014/main" id="{5133F91C-FF34-C592-DFAA-4A71EDAAF8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4149725"/>
          <a:ext cx="5895975" cy="154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4" name="工作表" r:id="rId6" imgW="5554951" imgH="1447708" progId="Excel.Sheet.8">
                  <p:embed/>
                </p:oleObj>
              </mc:Choice>
              <mc:Fallback>
                <p:oleObj name="工作表" r:id="rId6" imgW="5554951" imgH="1447708" progId="Excel.Sheet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149725"/>
                        <a:ext cx="5895975" cy="154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8E8B3394-1BD7-B388-FCF6-05504C5F7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>
            <a:extLst>
              <a:ext uri="{FF2B5EF4-FFF2-40B4-BE49-F238E27FC236}">
                <a16:creationId xmlns:a16="http://schemas.microsoft.com/office/drawing/2014/main" id="{2B2EDFE2-5FEA-4068-F9DD-41187D0034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280400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：强关联规则是否存在因果关系？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因果关系：</a:t>
            </a:r>
            <a:r>
              <a:rPr lang="zh-CN" altLang="zh-CN" sz="32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变量或事件之间的直接作用关系</a:t>
            </a:r>
            <a:endParaRPr lang="en-US" altLang="zh-CN" sz="3200" b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49507" name="矩形 1">
            <a:extLst>
              <a:ext uri="{FF2B5EF4-FFF2-40B4-BE49-F238E27FC236}">
                <a16:creationId xmlns:a16="http://schemas.microsoft.com/office/drawing/2014/main" id="{FAD4FFDC-9372-38F7-76EC-628482B2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5181600"/>
            <a:ext cx="6134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SzPct val="100000"/>
            </a:pPr>
            <a:r>
              <a:rPr lang="zh-CN" altLang="en-US" sz="4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Calibri" panose="020F0502020204030204" pitchFamily="34" charset="0"/>
              </a:rPr>
              <a:t>强关联规则 ≠ 因果关系！</a:t>
            </a:r>
            <a:endParaRPr lang="en-US" altLang="zh-CN" sz="4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49508" name="矩形 1">
            <a:extLst>
              <a:ext uri="{FF2B5EF4-FFF2-40B4-BE49-F238E27FC236}">
                <a16:creationId xmlns:a16="http://schemas.microsoft.com/office/drawing/2014/main" id="{EA592A58-F510-7519-C469-7A16FE5D8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550" y="3409950"/>
            <a:ext cx="741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=&gt;</a:t>
            </a:r>
            <a:endParaRPr lang="zh-CN" altLang="en-US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49509" name="矩形 7">
            <a:extLst>
              <a:ext uri="{FF2B5EF4-FFF2-40B4-BE49-F238E27FC236}">
                <a16:creationId xmlns:a16="http://schemas.microsoft.com/office/drawing/2014/main" id="{6264C120-0254-B91E-2A8D-A6A7EB4A6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975" y="3222625"/>
            <a:ext cx="14208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太阳东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方升起</a:t>
            </a:r>
          </a:p>
        </p:txBody>
      </p:sp>
      <p:sp>
        <p:nvSpPr>
          <p:cNvPr id="149510" name="矩形 8">
            <a:extLst>
              <a:ext uri="{FF2B5EF4-FFF2-40B4-BE49-F238E27FC236}">
                <a16:creationId xmlns:a16="http://schemas.microsoft.com/office/drawing/2014/main" id="{1DA3A6A4-CC61-5A99-6B59-FF18F2E8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3398838"/>
            <a:ext cx="2579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[1/7, 100%]</a:t>
            </a:r>
            <a:endParaRPr lang="zh-CN" altLang="en-US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49511" name="矩形 9">
            <a:extLst>
              <a:ext uri="{FF2B5EF4-FFF2-40B4-BE49-F238E27FC236}">
                <a16:creationId xmlns:a16="http://schemas.microsoft.com/office/drawing/2014/main" id="{4A811389-5CC3-F425-2C29-F48B6540A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83" y="3216275"/>
            <a:ext cx="14157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周一上</a:t>
            </a:r>
            <a:endParaRPr lang="en-US" altLang="zh-CN" sz="32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en-US" altLang="zh-CN" sz="3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DM</a:t>
            </a:r>
            <a:r>
              <a:rPr lang="zh-CN" altLang="en-US" sz="32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课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88A5B-AF6C-7C6C-676B-D9C75B3FF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  <a:endParaRPr lang="zh-CN" altLang="en-US" b="0" kern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3">
            <a:extLst>
              <a:ext uri="{FF2B5EF4-FFF2-40B4-BE49-F238E27FC236}">
                <a16:creationId xmlns:a16="http://schemas.microsoft.com/office/drawing/2014/main" id="{CD80D149-A5FA-E892-EBEF-3D34AF36C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118475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相关性有助于为发现因果关系提供线索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50B0BF0-D9A5-29BA-4360-6CB5D4996D66}"/>
              </a:ext>
            </a:extLst>
          </p:cNvPr>
          <p:cNvSpPr/>
          <p:nvPr/>
        </p:nvSpPr>
        <p:spPr bwMode="auto">
          <a:xfrm>
            <a:off x="2457450" y="3213100"/>
            <a:ext cx="1223963" cy="1152525"/>
          </a:xfrm>
          <a:prstGeom prst="ellipse">
            <a:avLst/>
          </a:prstGeom>
          <a:solidFill>
            <a:srgbClr val="FFFFCC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txBody>
          <a:bodyPr lIns="0" tIns="0" rIns="0" bIns="0" anchor="ctr" anchorCtr="1"/>
          <a:lstStyle/>
          <a:p>
            <a:pPr algn="ctr" eaLnBrk="1" hangingPunct="1">
              <a:defRPr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anose="020B0604020202020204" pitchFamily="34" charset="-122"/>
              </a:rPr>
              <a:t>LRRK2</a:t>
            </a:r>
          </a:p>
          <a:p>
            <a:pPr algn="ctr" eaLnBrk="1" hangingPunct="1">
              <a:defRPr/>
            </a:pPr>
            <a:r>
              <a:rPr lang="zh-CN" altLang="en-US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Arial Unicode MS" panose="020B0604020202020204" pitchFamily="34" charset="-122"/>
              </a:rPr>
              <a:t>携带者</a:t>
            </a:r>
          </a:p>
        </p:txBody>
      </p:sp>
      <p:sp>
        <p:nvSpPr>
          <p:cNvPr id="5" name="线形标注 2(无边框) 4">
            <a:extLst>
              <a:ext uri="{FF2B5EF4-FFF2-40B4-BE49-F238E27FC236}">
                <a16:creationId xmlns:a16="http://schemas.microsoft.com/office/drawing/2014/main" id="{73E53898-C9AF-D726-BE03-76A3430A53BA}"/>
              </a:ext>
            </a:extLst>
          </p:cNvPr>
          <p:cNvSpPr/>
          <p:nvPr/>
        </p:nvSpPr>
        <p:spPr bwMode="auto">
          <a:xfrm>
            <a:off x="4302125" y="2767013"/>
            <a:ext cx="1944688" cy="500062"/>
          </a:xfrm>
          <a:prstGeom prst="callout2">
            <a:avLst>
              <a:gd name="adj1" fmla="val 18750"/>
              <a:gd name="adj2" fmla="val 60287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0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57701" name="矩形 5">
            <a:extLst>
              <a:ext uri="{FF2B5EF4-FFF2-40B4-BE49-F238E27FC236}">
                <a16:creationId xmlns:a16="http://schemas.microsoft.com/office/drawing/2014/main" id="{CEF2EB0A-87F7-F764-F594-48F0D859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492375"/>
            <a:ext cx="180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>
                <a:solidFill>
                  <a:schemeClr val="accent2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G2029S</a:t>
            </a:r>
            <a:r>
              <a:rPr lang="zh-CN" altLang="en-US" sz="2000" b="0">
                <a:solidFill>
                  <a:schemeClr val="accent2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变异</a:t>
            </a:r>
          </a:p>
        </p:txBody>
      </p:sp>
      <p:sp>
        <p:nvSpPr>
          <p:cNvPr id="157702" name="圆角矩形 7">
            <a:extLst>
              <a:ext uri="{FF2B5EF4-FFF2-40B4-BE49-F238E27FC236}">
                <a16:creationId xmlns:a16="http://schemas.microsoft.com/office/drawing/2014/main" id="{06C90EA8-021F-614A-FD43-17080BA5B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900" y="2441575"/>
            <a:ext cx="2376488" cy="720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0">
                <a:solidFill>
                  <a:srgbClr val="00B05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患帕金森病</a:t>
            </a:r>
          </a:p>
        </p:txBody>
      </p:sp>
      <p:sp>
        <p:nvSpPr>
          <p:cNvPr id="9" name="线形标注 2(无边框) 8">
            <a:extLst>
              <a:ext uri="{FF2B5EF4-FFF2-40B4-BE49-F238E27FC236}">
                <a16:creationId xmlns:a16="http://schemas.microsoft.com/office/drawing/2014/main" id="{A0CB29C7-F2FD-14EF-2A9A-88081417B9B2}"/>
              </a:ext>
            </a:extLst>
          </p:cNvPr>
          <p:cNvSpPr/>
          <p:nvPr/>
        </p:nvSpPr>
        <p:spPr bwMode="auto">
          <a:xfrm>
            <a:off x="4454525" y="2919413"/>
            <a:ext cx="1944688" cy="500062"/>
          </a:xfrm>
          <a:prstGeom prst="callout2">
            <a:avLst>
              <a:gd name="adj1" fmla="val 373177"/>
              <a:gd name="adj2" fmla="val 52577"/>
              <a:gd name="adj3" fmla="val 373177"/>
              <a:gd name="adj4" fmla="val -23606"/>
              <a:gd name="adj5" fmla="val 283706"/>
              <a:gd name="adj6" fmla="val -5669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000" b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F287CB0-FF5F-6056-8D89-F732B4237568}"/>
              </a:ext>
            </a:extLst>
          </p:cNvPr>
          <p:cNvSpPr/>
          <p:nvPr/>
        </p:nvSpPr>
        <p:spPr bwMode="auto">
          <a:xfrm>
            <a:off x="5805488" y="4381500"/>
            <a:ext cx="2376487" cy="720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0" dirty="0">
                <a:solidFill>
                  <a:srgbClr val="8B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不患帕金森病</a:t>
            </a:r>
          </a:p>
        </p:txBody>
      </p:sp>
      <p:sp>
        <p:nvSpPr>
          <p:cNvPr id="157705" name="矩形 10">
            <a:extLst>
              <a:ext uri="{FF2B5EF4-FFF2-40B4-BE49-F238E27FC236}">
                <a16:creationId xmlns:a16="http://schemas.microsoft.com/office/drawing/2014/main" id="{F1B654C0-E422-2C55-B477-3324EDD0E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4422775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0">
                <a:solidFill>
                  <a:schemeClr val="accent2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未变异</a:t>
            </a:r>
          </a:p>
        </p:txBody>
      </p:sp>
      <p:sp>
        <p:nvSpPr>
          <p:cNvPr id="157706" name="流程图: 汇总连接 12">
            <a:extLst>
              <a:ext uri="{FF2B5EF4-FFF2-40B4-BE49-F238E27FC236}">
                <a16:creationId xmlns:a16="http://schemas.microsoft.com/office/drawing/2014/main" id="{7F1320D6-974F-A853-5EF9-7917FCDED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3" y="2751138"/>
            <a:ext cx="287337" cy="287337"/>
          </a:xfrm>
          <a:prstGeom prst="flowChartSummingJunction">
            <a:avLst/>
          </a:prstGeom>
          <a:solidFill>
            <a:srgbClr val="CCFFFF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 b="0">
              <a:solidFill>
                <a:srgbClr val="00B05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57707" name="流程图: 汇总连接 13">
            <a:extLst>
              <a:ext uri="{FF2B5EF4-FFF2-40B4-BE49-F238E27FC236}">
                <a16:creationId xmlns:a16="http://schemas.microsoft.com/office/drawing/2014/main" id="{6F12BBE5-7542-5325-2C70-2ECF2A040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776538"/>
            <a:ext cx="288925" cy="287337"/>
          </a:xfrm>
          <a:prstGeom prst="flowChartSummingJunction">
            <a:avLst/>
          </a:prstGeom>
          <a:solidFill>
            <a:srgbClr val="CCFFFF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 b="0">
              <a:solidFill>
                <a:srgbClr val="00B05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57708" name="流程图: 汇总连接 14">
            <a:extLst>
              <a:ext uri="{FF2B5EF4-FFF2-40B4-BE49-F238E27FC236}">
                <a16:creationId xmlns:a16="http://schemas.microsoft.com/office/drawing/2014/main" id="{04D6E3E6-5129-BE1A-295B-90058065D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788" y="2949575"/>
            <a:ext cx="287337" cy="287338"/>
          </a:xfrm>
          <a:prstGeom prst="flowChartSummingJunction">
            <a:avLst/>
          </a:prstGeom>
          <a:solidFill>
            <a:srgbClr val="CCFFFF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 b="0">
              <a:solidFill>
                <a:srgbClr val="00B05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57709" name="流程图: 汇总连接 15">
            <a:extLst>
              <a:ext uri="{FF2B5EF4-FFF2-40B4-BE49-F238E27FC236}">
                <a16:creationId xmlns:a16="http://schemas.microsoft.com/office/drawing/2014/main" id="{2FC74A7E-EFF3-FA5A-394B-55C54E011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3305175"/>
            <a:ext cx="288925" cy="288925"/>
          </a:xfrm>
          <a:prstGeom prst="flowChartSummingJunction">
            <a:avLst/>
          </a:prstGeom>
          <a:solidFill>
            <a:srgbClr val="CCFFFF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 b="0">
              <a:solidFill>
                <a:srgbClr val="00B05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cxnSp>
        <p:nvCxnSpPr>
          <p:cNvPr id="157710" name="直接连接符 17">
            <a:extLst>
              <a:ext uri="{FF2B5EF4-FFF2-40B4-BE49-F238E27FC236}">
                <a16:creationId xmlns:a16="http://schemas.microsoft.com/office/drawing/2014/main" id="{55755BE3-DB0E-3B00-78E3-7D96D0631473}"/>
              </a:ext>
            </a:extLst>
          </p:cNvPr>
          <p:cNvCxnSpPr>
            <a:cxnSpLocks noChangeShapeType="1"/>
            <a:stCxn id="157709" idx="5"/>
          </p:cNvCxnSpPr>
          <p:nvPr/>
        </p:nvCxnSpPr>
        <p:spPr bwMode="auto">
          <a:xfrm>
            <a:off x="2173288" y="3551238"/>
            <a:ext cx="309562" cy="42862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11" name="直接连接符 24">
            <a:extLst>
              <a:ext uri="{FF2B5EF4-FFF2-40B4-BE49-F238E27FC236}">
                <a16:creationId xmlns:a16="http://schemas.microsoft.com/office/drawing/2014/main" id="{056EFB8C-968D-A210-CC20-1F118335AC04}"/>
              </a:ext>
            </a:extLst>
          </p:cNvPr>
          <p:cNvCxnSpPr>
            <a:cxnSpLocks noChangeShapeType="1"/>
            <a:stCxn id="157708" idx="5"/>
            <a:endCxn id="3" idx="1"/>
          </p:cNvCxnSpPr>
          <p:nvPr/>
        </p:nvCxnSpPr>
        <p:spPr bwMode="auto">
          <a:xfrm>
            <a:off x="2482850" y="3195638"/>
            <a:ext cx="153988" cy="185737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12" name="直接连接符 29">
            <a:extLst>
              <a:ext uri="{FF2B5EF4-FFF2-40B4-BE49-F238E27FC236}">
                <a16:creationId xmlns:a16="http://schemas.microsoft.com/office/drawing/2014/main" id="{B915BB9B-3C04-F7CA-7AB7-01F826E7852B}"/>
              </a:ext>
            </a:extLst>
          </p:cNvPr>
          <p:cNvCxnSpPr>
            <a:cxnSpLocks noChangeShapeType="1"/>
            <a:stCxn id="157707" idx="5"/>
          </p:cNvCxnSpPr>
          <p:nvPr/>
        </p:nvCxnSpPr>
        <p:spPr bwMode="auto">
          <a:xfrm>
            <a:off x="2916238" y="3022600"/>
            <a:ext cx="3175" cy="214313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13" name="直接连接符 35">
            <a:extLst>
              <a:ext uri="{FF2B5EF4-FFF2-40B4-BE49-F238E27FC236}">
                <a16:creationId xmlns:a16="http://schemas.microsoft.com/office/drawing/2014/main" id="{2A24C158-B5B7-F5C9-3A39-FE29EF1CBF49}"/>
              </a:ext>
            </a:extLst>
          </p:cNvPr>
          <p:cNvCxnSpPr>
            <a:cxnSpLocks noChangeShapeType="1"/>
            <a:stCxn id="157706" idx="4"/>
          </p:cNvCxnSpPr>
          <p:nvPr/>
        </p:nvCxnSpPr>
        <p:spPr bwMode="auto">
          <a:xfrm flipH="1">
            <a:off x="3232150" y="3038475"/>
            <a:ext cx="111125" cy="198438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流程图: 联系 38">
            <a:extLst>
              <a:ext uri="{FF2B5EF4-FFF2-40B4-BE49-F238E27FC236}">
                <a16:creationId xmlns:a16="http://schemas.microsoft.com/office/drawing/2014/main" id="{45258042-47F6-A811-7CB1-57EED5B134D8}"/>
              </a:ext>
            </a:extLst>
          </p:cNvPr>
          <p:cNvSpPr/>
          <p:nvPr/>
        </p:nvSpPr>
        <p:spPr bwMode="auto">
          <a:xfrm>
            <a:off x="2124075" y="4221163"/>
            <a:ext cx="307975" cy="309562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 b="0">
              <a:solidFill>
                <a:srgbClr val="8B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2" name="流程图: 联系 41">
            <a:extLst>
              <a:ext uri="{FF2B5EF4-FFF2-40B4-BE49-F238E27FC236}">
                <a16:creationId xmlns:a16="http://schemas.microsoft.com/office/drawing/2014/main" id="{1C6980C1-9351-BDDE-BB09-CB0D96491C8C}"/>
              </a:ext>
            </a:extLst>
          </p:cNvPr>
          <p:cNvSpPr/>
          <p:nvPr/>
        </p:nvSpPr>
        <p:spPr bwMode="auto">
          <a:xfrm>
            <a:off x="2573338" y="4506913"/>
            <a:ext cx="307975" cy="309562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 b="0">
              <a:solidFill>
                <a:srgbClr val="8B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流程图: 联系 42">
            <a:extLst>
              <a:ext uri="{FF2B5EF4-FFF2-40B4-BE49-F238E27FC236}">
                <a16:creationId xmlns:a16="http://schemas.microsoft.com/office/drawing/2014/main" id="{DEF4D7CB-56A6-8B84-17AF-0017FD830617}"/>
              </a:ext>
            </a:extLst>
          </p:cNvPr>
          <p:cNvSpPr/>
          <p:nvPr/>
        </p:nvSpPr>
        <p:spPr bwMode="auto">
          <a:xfrm>
            <a:off x="3133725" y="4510088"/>
            <a:ext cx="306388" cy="309562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solidFill>
                <a:srgbClr val="8B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CC79DDF-3538-5053-43B5-332F5E84204C}"/>
              </a:ext>
            </a:extLst>
          </p:cNvPr>
          <p:cNvCxnSpPr>
            <a:stCxn id="39" idx="7"/>
          </p:cNvCxnSpPr>
          <p:nvPr/>
        </p:nvCxnSpPr>
        <p:spPr bwMode="auto">
          <a:xfrm flipV="1">
            <a:off x="2386013" y="4121150"/>
            <a:ext cx="187325" cy="14605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89EC0AB-75E5-C23D-E960-23B3EE5118AE}"/>
              </a:ext>
            </a:extLst>
          </p:cNvPr>
          <p:cNvCxnSpPr>
            <a:stCxn id="42" idx="0"/>
          </p:cNvCxnSpPr>
          <p:nvPr/>
        </p:nvCxnSpPr>
        <p:spPr bwMode="auto">
          <a:xfrm flipV="1">
            <a:off x="2727325" y="4365625"/>
            <a:ext cx="179388" cy="141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BF187A6-4003-27D2-3FE7-59FB9A677CE3}"/>
              </a:ext>
            </a:extLst>
          </p:cNvPr>
          <p:cNvCxnSpPr>
            <a:endCxn id="43" idx="0"/>
          </p:cNvCxnSpPr>
          <p:nvPr/>
        </p:nvCxnSpPr>
        <p:spPr bwMode="auto">
          <a:xfrm>
            <a:off x="3198813" y="4365625"/>
            <a:ext cx="88900" cy="1444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</p:cxnSp>
      <p:sp>
        <p:nvSpPr>
          <p:cNvPr id="157720" name="Rectangle 3">
            <a:extLst>
              <a:ext uri="{FF2B5EF4-FFF2-40B4-BE49-F238E27FC236}">
                <a16:creationId xmlns:a16="http://schemas.microsoft.com/office/drawing/2014/main" id="{1924CABE-78BC-F500-46EA-3F446C3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800" y="2698750"/>
            <a:ext cx="1735138" cy="3663950"/>
          </a:xfrm>
        </p:spPr>
        <p:txBody>
          <a:bodyPr/>
          <a:lstStyle/>
          <a:p>
            <a:pPr marL="0" indent="0" algn="ctr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</a:pPr>
            <a:r>
              <a:rPr lang="zh-CN" altLang="en-US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饮食</a:t>
            </a:r>
            <a:endParaRPr lang="en-US" altLang="zh-CN" sz="2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0" indent="0" algn="ctr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</a:pPr>
            <a:r>
              <a:rPr lang="zh-CN" altLang="en-US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除草剂</a:t>
            </a:r>
            <a:endParaRPr lang="en-US" altLang="zh-CN" sz="2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0" indent="0" algn="ctr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</a:pPr>
            <a:r>
              <a:rPr lang="zh-CN" altLang="en-US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锻炼</a:t>
            </a:r>
            <a:endParaRPr lang="en-US" altLang="zh-CN" sz="2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0" indent="0" algn="ctr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</a:pPr>
            <a:r>
              <a:rPr lang="zh-CN" altLang="en-US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咖啡</a:t>
            </a:r>
            <a:endParaRPr lang="en-US" altLang="zh-CN" sz="2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0" indent="0" algn="ctr" eaLnBrk="1" hangingPunct="1">
              <a:lnSpc>
                <a:spcPct val="120000"/>
              </a:lnSpc>
              <a:buClrTx/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……</a:t>
            </a:r>
          </a:p>
        </p:txBody>
      </p:sp>
      <p:sp>
        <p:nvSpPr>
          <p:cNvPr id="157721" name="矩形 57">
            <a:extLst>
              <a:ext uri="{FF2B5EF4-FFF2-40B4-BE49-F238E27FC236}">
                <a16:creationId xmlns:a16="http://schemas.microsoft.com/office/drawing/2014/main" id="{C472EF40-1D2E-55F9-DD7F-3ED3637C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483225"/>
            <a:ext cx="82089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LRRK2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携带者患帕金森的几率达到</a:t>
            </a:r>
            <a:r>
              <a:rPr lang="zh-CN" altLang="en-US" sz="2000" b="0"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30%-75%</a:t>
            </a:r>
            <a:r>
              <a:rPr lang="zh-CN" altLang="en-US" sz="20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，普通患症的几率只有</a:t>
            </a:r>
            <a:r>
              <a:rPr lang="en-US" altLang="zh-CN" sz="20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1%</a:t>
            </a:r>
            <a:endParaRPr lang="zh-CN" altLang="en-US" sz="20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D26463D-2BBC-B65C-B900-51698A738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>
            <a:extLst>
              <a:ext uri="{FF2B5EF4-FFF2-40B4-BE49-F238E27FC236}">
                <a16:creationId xmlns:a16="http://schemas.microsoft.com/office/drawing/2014/main" id="{A9F7C00A-F9AC-8EDB-374A-5C3B03CAD8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5976938" cy="42672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问题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4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：如何定义因果关系？</a:t>
            </a:r>
            <a:endParaRPr lang="en-US" altLang="zh-CN" sz="32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Granger</a:t>
            </a:r>
            <a:r>
              <a:rPr lang="zh-CN" altLang="en-US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因果关系</a:t>
            </a:r>
            <a:r>
              <a:rPr lang="en-US" altLang="zh-CN" sz="32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若在包含了变量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X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、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的过去信息的条件下，对变量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的预测效果要优于只单独由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的过去信息对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的预测效果，即变量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X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、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有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因果关系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，变量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X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是变量</a:t>
            </a:r>
            <a:r>
              <a:rPr lang="en-US" altLang="zh-CN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Y</a:t>
            </a:r>
            <a:r>
              <a:rPr lang="zh-CN" altLang="en-US" sz="2800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</a:t>
            </a:r>
            <a:r>
              <a:rPr lang="en-US" altLang="zh-CN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Granger</a:t>
            </a: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原因</a:t>
            </a:r>
            <a:endParaRPr lang="en-US" altLang="zh-CN" sz="28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159747" name="图片 1">
            <a:extLst>
              <a:ext uri="{FF2B5EF4-FFF2-40B4-BE49-F238E27FC236}">
                <a16:creationId xmlns:a16="http://schemas.microsoft.com/office/drawing/2014/main" id="{E4FCB01B-265E-688D-F36C-AE78AE6BF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84325"/>
            <a:ext cx="208915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矩形 3">
            <a:extLst>
              <a:ext uri="{FF2B5EF4-FFF2-40B4-BE49-F238E27FC236}">
                <a16:creationId xmlns:a16="http://schemas.microsoft.com/office/drawing/2014/main" id="{C561BE7C-6E7F-8276-E875-723608A26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799013"/>
            <a:ext cx="2914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Clive W.J.Granger</a:t>
            </a:r>
          </a:p>
          <a:p>
            <a:pPr algn="ctr"/>
            <a:r>
              <a:rPr lang="zh-CN" altLang="en-US" b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诺贝尔经济学奖获奖者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F114AA0-2282-3BCD-F6A9-DE987BC5C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-100013"/>
            <a:ext cx="903605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3.5 </a:t>
            </a:r>
            <a:r>
              <a:rPr lang="zh-CN" altLang="en-US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关联规则、相关性、因果关系的区别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>
            <a:extLst>
              <a:ext uri="{FF2B5EF4-FFF2-40B4-BE49-F238E27FC236}">
                <a16:creationId xmlns:a16="http://schemas.microsoft.com/office/drawing/2014/main" id="{BE703DCC-A38E-E897-ACC4-34B23D20A7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-100013"/>
            <a:ext cx="8001000" cy="892176"/>
          </a:xfrm>
        </p:spPr>
        <p:txBody>
          <a:bodyPr/>
          <a:lstStyle/>
          <a:p>
            <a:pPr algn="ctr"/>
            <a:r>
              <a:rPr lang="zh-CN" altLang="en-US" sz="360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总结</a:t>
            </a:r>
          </a:p>
        </p:txBody>
      </p:sp>
      <p:sp>
        <p:nvSpPr>
          <p:cNvPr id="161795" name="内容占位符 2">
            <a:extLst>
              <a:ext uri="{FF2B5EF4-FFF2-40B4-BE49-F238E27FC236}">
                <a16:creationId xmlns:a16="http://schemas.microsoft.com/office/drawing/2014/main" id="{F4095546-3822-DC18-93D4-766EA14DA1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1412875"/>
            <a:ext cx="8248972" cy="42672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Association rule mining consists of first finding frequent </a:t>
            </a:r>
            <a:r>
              <a:rPr lang="en-US" altLang="zh-CN" sz="20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itemsets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from which strong association are generated.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Associations can be further analyzed to uncover correlation rules, which convey statistical correlations between 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itemsets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 and B.</a:t>
            </a:r>
            <a:endParaRPr lang="zh-CN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The </a:t>
            </a:r>
            <a:r>
              <a:rPr lang="en-US" altLang="zh-CN" sz="2000" b="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Apriori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algorithm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is a seminal algorithm for mining frequent item sets for Boolean association rules.</a:t>
            </a:r>
            <a:endParaRPr lang="zh-CN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Mining frequent 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itemsets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and associations has been extended in various ways to include mining multilevel association rules and multidimensional association rules.</a:t>
            </a:r>
            <a:endParaRPr lang="zh-CN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Not all strong association rules are interesting. </a:t>
            </a:r>
            <a:endParaRPr lang="zh-CN" altLang="zh-CN" sz="20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F6DBEA9E-15D3-67DE-E612-9FABB35DE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3725" y="981075"/>
            <a:ext cx="8280400" cy="8636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800" b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关联规则的形式化表示</a:t>
            </a:r>
            <a:endParaRPr lang="en-US" altLang="zh-CN" sz="2400" b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15FDE39-B91A-0E86-3F6D-905B62C1BA7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7950" y="1673225"/>
            <a:ext cx="85693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898525" indent="-4413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Let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= {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</a:t>
            </a:r>
            <a:r>
              <a:rPr lang="en-US" altLang="zh-CN" sz="20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1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</a:t>
            </a:r>
            <a:r>
              <a:rPr lang="en-US" altLang="zh-CN" sz="2000" b="0" baseline="-250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, …, </a:t>
            </a:r>
            <a:r>
              <a:rPr lang="en-US" altLang="zh-CN" sz="2000" b="0" i="1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</a:t>
            </a:r>
            <a:r>
              <a:rPr lang="en-US" altLang="zh-CN" sz="2000" b="0" baseline="-25000" dirty="0" err="1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}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be a set of items. Let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</a:t>
            </a:r>
            <a:r>
              <a:rPr lang="en-US" altLang="zh-CN" sz="20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be a set of transactions, where each transaction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is a set of items such that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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 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 transaction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contains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, a set of some items in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, if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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T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 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An association rule is an implication of the form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 </a:t>
            </a:r>
            <a:r>
              <a:rPr lang="en-US" altLang="zh-CN" sz="2000" b="0" i="1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, where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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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, and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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= Ø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 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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holds in the transaction set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with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confidence</a:t>
            </a:r>
            <a:r>
              <a:rPr lang="en-US" altLang="zh-CN" sz="2000" b="0" dirty="0">
                <a:solidFill>
                  <a:srgbClr val="0000FF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 if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c%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of transactions in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that contain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also contain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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has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support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s% in the transaction set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if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s%</a:t>
            </a:r>
            <a:r>
              <a:rPr lang="en-US" altLang="zh-CN" sz="2000" b="0" dirty="0">
                <a:solidFill>
                  <a:srgbClr val="C0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of transactions in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contain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 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4C80E9A-B750-1454-7FC7-909EDDE5A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F2164C8-802B-A606-E8C5-13CA179F1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7" y="980728"/>
            <a:ext cx="8280400" cy="863600"/>
          </a:xfrm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事务数据：商场购物数据</a:t>
            </a:r>
            <a:endParaRPr lang="en-US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DA6DE58-DB97-AFA7-1C24-428E8AF0AFF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9512" y="1412528"/>
            <a:ext cx="85693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898525" indent="-4413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lnSpc>
                <a:spcPct val="13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Market basket transactions: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Tx/>
              <a:buNone/>
            </a:pP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t1: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{bread, cheese, milk}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Tx/>
              <a:buNone/>
            </a:pP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t2: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{apple, eggs, salt, yogurt}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Tx/>
              <a:buNone/>
            </a:pP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… 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	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…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Tx/>
              <a:buNone/>
            </a:pP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</a:t>
            </a:r>
            <a:r>
              <a:rPr lang="en-US" altLang="zh-CN" sz="2000" b="0" dirty="0" err="1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tn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{biscuit, eggs, milk}</a:t>
            </a:r>
          </a:p>
          <a:p>
            <a:pPr lvl="1" eaLnBrk="1" hangingPunct="1">
              <a:lnSpc>
                <a:spcPct val="13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Concepts: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An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an item/article in a basket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r>
              <a:rPr lang="en-US" altLang="zh-CN" sz="2000" b="0" dirty="0">
                <a:solidFill>
                  <a:schemeClr val="hlink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the set of all items sold in the store</a:t>
            </a:r>
          </a:p>
          <a:p>
            <a:pPr lvl="2" eaLnBrk="1" hangingPunct="1">
              <a:lnSpc>
                <a:spcPct val="13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transaction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</a:t>
            </a:r>
            <a:r>
              <a:rPr lang="en-US" altLang="zh-CN" sz="2000" b="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items purchased in a basket; it may have TID (transaction ID)</a:t>
            </a:r>
          </a:p>
          <a:p>
            <a:pPr lvl="2" eaLnBrk="1" hangingPunct="1">
              <a:lnSpc>
                <a:spcPct val="140000"/>
              </a:lnSpc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A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transactional</a:t>
            </a:r>
            <a:r>
              <a:rPr lang="en-US" altLang="zh-CN" sz="2000" b="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 </a:t>
            </a:r>
            <a:r>
              <a:rPr lang="en-US" altLang="zh-CN" sz="2000" b="0" i="1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dataset</a:t>
            </a:r>
            <a:r>
              <a:rPr lang="en-US" altLang="zh-CN" sz="2000" b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: A set of transactions</a:t>
            </a:r>
            <a:endParaRPr lang="en-US" altLang="zh-CN" sz="20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sym typeface="Symbol" panose="05050102010706020507" pitchFamily="18" charset="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FAB67-D67C-7FE5-3CC2-9D2C4CA21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-100013"/>
            <a:ext cx="8001000" cy="892176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黑体" panose="02010609060101010101" pitchFamily="49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  <a:cs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3.1  </a:t>
            </a:r>
            <a:r>
              <a:rPr lang="zh-CN" altLang="en-US" sz="3600" b="0" kern="0" dirty="0">
                <a:solidFill>
                  <a:srgbClr val="1557A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基本概念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SimSun"/>
        <a:cs typeface=""/>
      </a:majorFont>
      <a:minorFont>
        <a:latin typeface="Verdana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默认设计模板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15487</TotalTime>
  <Words>5009</Words>
  <Application>Microsoft Office PowerPoint</Application>
  <PresentationFormat>全屏显示(4:3)</PresentationFormat>
  <Paragraphs>853</Paragraphs>
  <Slides>79</Slides>
  <Notes>52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79</vt:i4>
      </vt:variant>
    </vt:vector>
  </HeadingPairs>
  <TitlesOfParts>
    <vt:vector size="106" baseType="lpstr">
      <vt:lpstr>Symbol</vt:lpstr>
      <vt:lpstr>Wingdings 2</vt:lpstr>
      <vt:lpstr>Calibri</vt:lpstr>
      <vt:lpstr>黑体</vt:lpstr>
      <vt:lpstr>Tahoma</vt:lpstr>
      <vt:lpstr>Arial</vt:lpstr>
      <vt:lpstr>Arial Unicode MS</vt:lpstr>
      <vt:lpstr>Verdana</vt:lpstr>
      <vt:lpstr>微软雅黑</vt:lpstr>
      <vt:lpstr>Wingdings</vt:lpstr>
      <vt:lpstr>方正兰亭中黑_GBK</vt:lpstr>
      <vt:lpstr>宋体</vt:lpstr>
      <vt:lpstr>Times New Roman</vt:lpstr>
      <vt:lpstr>宋体</vt:lpstr>
      <vt:lpstr>Comic Sans MS</vt:lpstr>
      <vt:lpstr>Profile</vt:lpstr>
      <vt:lpstr>Balloons</vt:lpstr>
      <vt:lpstr>默认设计模板</vt:lpstr>
      <vt:lpstr>工作表</vt:lpstr>
      <vt:lpstr>Formula</vt:lpstr>
      <vt:lpstr>Equation</vt:lpstr>
      <vt:lpstr>Visio</vt:lpstr>
      <vt:lpstr>公式</vt:lpstr>
      <vt:lpstr>Document</vt:lpstr>
      <vt:lpstr>Paint Shop Pro Image</vt:lpstr>
      <vt:lpstr>Image</vt:lpstr>
      <vt:lpstr>Worksheet</vt:lpstr>
      <vt:lpstr>PowerPoint 演示文稿</vt:lpstr>
      <vt:lpstr>PowerPoint 演示文稿</vt:lpstr>
      <vt:lpstr>本章内容</vt:lpstr>
      <vt:lpstr>3.1  基本概念</vt:lpstr>
      <vt:lpstr>3.1  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由事务数据库挖掘布尔关联规则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</vt:lpstr>
      <vt:lpstr>3.3  多层关联规则挖掘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</vt:lpstr>
      <vt:lpstr>3.4 多维关联规则挖掘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 数值型关联规则挖掘</vt:lpstr>
      <vt:lpstr>本章内容</vt:lpstr>
      <vt:lpstr>3.5 关联规则、相关性、因果关系的区别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</vt:vector>
  </TitlesOfParts>
  <Company>CCNU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知识服务的内涵与模式</dc:title>
  <dc:creator>CCNUITBXL</dc:creator>
  <cp:lastModifiedBy>Windows 用户</cp:lastModifiedBy>
  <cp:revision>710</cp:revision>
  <dcterms:created xsi:type="dcterms:W3CDTF">2005-11-25T00:19:05Z</dcterms:created>
  <dcterms:modified xsi:type="dcterms:W3CDTF">2023-11-12T05:25:14Z</dcterms:modified>
</cp:coreProperties>
</file>